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99" r:id="rId2"/>
    <p:sldId id="275" r:id="rId3"/>
    <p:sldId id="282" r:id="rId4"/>
    <p:sldId id="298" r:id="rId5"/>
    <p:sldId id="316" r:id="rId6"/>
    <p:sldId id="314" r:id="rId7"/>
    <p:sldId id="303" r:id="rId8"/>
    <p:sldId id="304" r:id="rId9"/>
    <p:sldId id="305" r:id="rId10"/>
    <p:sldId id="315" r:id="rId11"/>
    <p:sldId id="317" r:id="rId12"/>
    <p:sldId id="318" r:id="rId13"/>
    <p:sldId id="307" r:id="rId14"/>
    <p:sldId id="319" r:id="rId15"/>
    <p:sldId id="320" r:id="rId16"/>
    <p:sldId id="321" r:id="rId17"/>
    <p:sldId id="322" r:id="rId18"/>
    <p:sldId id="302" r:id="rId19"/>
    <p:sldId id="272" r:id="rId20"/>
  </p:sldIdLst>
  <p:sldSz cx="12192000" cy="6858000"/>
  <p:notesSz cx="9601200" cy="7315200"/>
  <p:custDataLst>
    <p:tags r:id="rId2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2" autoAdjust="0"/>
    <p:restoredTop sz="85034" autoAdjust="0"/>
  </p:normalViewPr>
  <p:slideViewPr>
    <p:cSldViewPr snapToGrid="0" showGuides="1">
      <p:cViewPr varScale="1">
        <p:scale>
          <a:sx n="108" d="100"/>
          <a:sy n="108" d="100"/>
        </p:scale>
        <p:origin x="1320" y="-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400" b="0" i="0" u="none" strike="noStrike" kern="1200" noProof="0" dirty="0">
                <a:solidFill>
                  <a:srgbClr val="000000"/>
                </a:solidFill>
                <a:effectLst/>
                <a:latin typeface="Lato" panose="020F0502020204030203" pitchFamily="34" charset="0"/>
                <a:ea typeface="+mn-ea"/>
                <a:cs typeface="+mn-cs"/>
              </a:rPr>
              <a:t>Validation rules are used to perform a check on the data entered within the data set.</a:t>
            </a:r>
          </a:p>
        </p:txBody>
      </p:sp>
    </p:spTree>
    <p:extLst>
      <p:ext uri="{BB962C8B-B14F-4D97-AF65-F5344CB8AC3E}">
        <p14:creationId xmlns:p14="http://schemas.microsoft.com/office/powerpoint/2010/main" val="4119369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400" b="0" i="0" u="none" strike="noStrike" kern="1200" noProof="0" dirty="0">
                <a:solidFill>
                  <a:srgbClr val="000000"/>
                </a:solidFill>
                <a:effectLst/>
                <a:latin typeface="Lato" panose="020F0502020204030203" pitchFamily="34" charset="0"/>
                <a:ea typeface="+mn-ea"/>
                <a:cs typeface="+mn-cs"/>
              </a:rPr>
              <a:t>They are composed of left and right side expressions. Typically constructed with data elements and an operator, such as less than, greater than, equal, or not equal, which establishes a logical relationship between the two sides.</a:t>
            </a:r>
          </a:p>
        </p:txBody>
      </p:sp>
    </p:spTree>
    <p:extLst>
      <p:ext uri="{BB962C8B-B14F-4D97-AF65-F5344CB8AC3E}">
        <p14:creationId xmlns:p14="http://schemas.microsoft.com/office/powerpoint/2010/main" val="338321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400" b="0" i="0" u="none" strike="noStrike" kern="1200" noProof="0" dirty="0">
                <a:solidFill>
                  <a:srgbClr val="000000"/>
                </a:solidFill>
                <a:effectLst/>
                <a:latin typeface="Lato" panose="020F0502020204030203" pitchFamily="34" charset="0"/>
                <a:ea typeface="+mn-ea"/>
                <a:cs typeface="+mn-cs"/>
              </a:rPr>
              <a:t>A validation rule can compare data element values that are entered by a user to ensure that they make sense in relation to each other.</a:t>
            </a:r>
          </a:p>
        </p:txBody>
      </p:sp>
    </p:spTree>
    <p:extLst>
      <p:ext uri="{BB962C8B-B14F-4D97-AF65-F5344CB8AC3E}">
        <p14:creationId xmlns:p14="http://schemas.microsoft.com/office/powerpoint/2010/main" val="979497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600" b="0" dirty="0">
                <a:effectLst/>
              </a:rPr>
              <a:t>Let's look at an example of a validation rule that relates to the COVID-19 data set. The value of the total number of new cases hospitalized should be less than or equal to the number of new suspected and confirmed cases. If this expression holds true, the validation rule will pass.</a:t>
            </a:r>
          </a:p>
        </p:txBody>
      </p:sp>
    </p:spTree>
    <p:extLst>
      <p:ext uri="{BB962C8B-B14F-4D97-AF65-F5344CB8AC3E}">
        <p14:creationId xmlns:p14="http://schemas.microsoft.com/office/powerpoint/2010/main" val="1308927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sz="1600" b="0" dirty="0">
                <a:effectLst/>
              </a:rPr>
              <a:t>If there were more new hospitalizations than new cases, this rule would be violated. Let's see what this looks like in the app. </a:t>
            </a:r>
          </a:p>
          <a:p>
            <a:pPr rtl="0">
              <a:spcBef>
                <a:spcPts val="0"/>
              </a:spcBef>
              <a:spcAft>
                <a:spcPts val="0"/>
              </a:spcAft>
            </a:pPr>
            <a:endParaRPr lang="en-US" sz="1600" b="0" dirty="0">
              <a:effectLst/>
            </a:endParaRPr>
          </a:p>
          <a:p>
            <a:pPr rtl="0">
              <a:spcBef>
                <a:spcPts val="0"/>
              </a:spcBef>
              <a:spcAft>
                <a:spcPts val="0"/>
              </a:spcAft>
            </a:pPr>
            <a:r>
              <a:rPr lang="en-US" sz="1600" b="0" dirty="0">
                <a:effectLst/>
              </a:rPr>
              <a:t>Change the data so there are more new hospitalizations than new cases. Then, click on the Run validation button. The system lets you know that the data entered violate the validation rule. </a:t>
            </a:r>
          </a:p>
          <a:p>
            <a:pPr rtl="0">
              <a:spcBef>
                <a:spcPts val="0"/>
              </a:spcBef>
              <a:spcAft>
                <a:spcPts val="0"/>
              </a:spcAft>
            </a:pPr>
            <a:endParaRPr lang="en-US" sz="1600" b="0" dirty="0">
              <a:effectLst/>
            </a:endParaRPr>
          </a:p>
          <a:p>
            <a:pPr rtl="0">
              <a:spcBef>
                <a:spcPts val="0"/>
              </a:spcBef>
              <a:spcAft>
                <a:spcPts val="0"/>
              </a:spcAft>
            </a:pPr>
            <a:r>
              <a:rPr lang="en-US" sz="1600" b="0" dirty="0">
                <a:effectLst/>
              </a:rPr>
              <a:t>It explains what the validation rule is checking and the data values entered that are incorrect. Close out of the validation pop-up, and correct the data entered. </a:t>
            </a:r>
          </a:p>
          <a:p>
            <a:pPr rtl="0">
              <a:spcBef>
                <a:spcPts val="0"/>
              </a:spcBef>
              <a:spcAft>
                <a:spcPts val="0"/>
              </a:spcAft>
            </a:pPr>
            <a:endParaRPr lang="en-US" sz="1600" b="0" dirty="0">
              <a:effectLst/>
            </a:endParaRPr>
          </a:p>
          <a:p>
            <a:pPr rtl="0">
              <a:spcBef>
                <a:spcPts val="0"/>
              </a:spcBef>
              <a:spcAft>
                <a:spcPts val="0"/>
              </a:spcAft>
            </a:pPr>
            <a:r>
              <a:rPr lang="en-US" sz="1600" b="0" dirty="0">
                <a:effectLst/>
              </a:rPr>
              <a:t>Then, click on the Run validation button, again. You will get a notification that the validation has passed. The Complete button is another tool that is used to help with data quality. </a:t>
            </a:r>
          </a:p>
          <a:p>
            <a:pPr rtl="0">
              <a:spcBef>
                <a:spcPts val="0"/>
              </a:spcBef>
              <a:spcAft>
                <a:spcPts val="0"/>
              </a:spcAft>
            </a:pPr>
            <a:endParaRPr lang="en-US" sz="1600" b="0" dirty="0">
              <a:effectLst/>
            </a:endParaRPr>
          </a:p>
          <a:p>
            <a:pPr rtl="0">
              <a:spcBef>
                <a:spcPts val="0"/>
              </a:spcBef>
              <a:spcAft>
                <a:spcPts val="0"/>
              </a:spcAft>
            </a:pPr>
            <a:r>
              <a:rPr lang="en-US" sz="1600" b="0" dirty="0">
                <a:effectLst/>
              </a:rPr>
              <a:t>The complete button signals that the data entry for that data set is completed. After clicking Complete and then confirming the completion, DHIS2 will automatically run any validation rules associated with the data set. </a:t>
            </a:r>
          </a:p>
          <a:p>
            <a:pPr rtl="0">
              <a:spcBef>
                <a:spcPts val="0"/>
              </a:spcBef>
              <a:spcAft>
                <a:spcPts val="0"/>
              </a:spcAft>
            </a:pPr>
            <a:endParaRPr lang="en-US" sz="1600" b="0" dirty="0">
              <a:effectLst/>
            </a:endParaRPr>
          </a:p>
          <a:p>
            <a:pPr rtl="0">
              <a:spcBef>
                <a:spcPts val="0"/>
              </a:spcBef>
              <a:spcAft>
                <a:spcPts val="0"/>
              </a:spcAft>
            </a:pPr>
            <a:r>
              <a:rPr lang="en-US" sz="1600" b="0" dirty="0">
                <a:effectLst/>
              </a:rPr>
              <a:t>So if you have not already validated your data earlier in the process, you will see a pop-up message here alerting you to any potential validation rule violations. </a:t>
            </a:r>
          </a:p>
        </p:txBody>
      </p:sp>
    </p:spTree>
    <p:extLst>
      <p:ext uri="{BB962C8B-B14F-4D97-AF65-F5344CB8AC3E}">
        <p14:creationId xmlns:p14="http://schemas.microsoft.com/office/powerpoint/2010/main" val="1974636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Completing the data set also means that it will be stamped with the completing user's username and the date that the data set was marked as complete. </a:t>
            </a:r>
          </a:p>
          <a:p>
            <a:endParaRPr lang="en-US" noProof="0" dirty="0"/>
          </a:p>
          <a:p>
            <a:r>
              <a:rPr lang="en-US" noProof="0" dirty="0"/>
              <a:t>You can see this information after reopening the data set and viewing the box below the complete button. You can click on See details to get the user's contact information as it has been entered in the system, just in case you need to follow up with that completing user, for any reason.</a:t>
            </a:r>
          </a:p>
        </p:txBody>
      </p:sp>
    </p:spTree>
    <p:extLst>
      <p:ext uri="{BB962C8B-B14F-4D97-AF65-F5344CB8AC3E}">
        <p14:creationId xmlns:p14="http://schemas.microsoft.com/office/powerpoint/2010/main" val="4111520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timestamp data generated by the complete button is also used to analyze data set completeness and timeliness, which are two dimensions of data quality.</a:t>
            </a:r>
          </a:p>
        </p:txBody>
      </p:sp>
    </p:spTree>
    <p:extLst>
      <p:ext uri="{BB962C8B-B14F-4D97-AF65-F5344CB8AC3E}">
        <p14:creationId xmlns:p14="http://schemas.microsoft.com/office/powerpoint/2010/main" val="1401680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 timestamp data generated by the complete button is also used to analyze data set completeness and timeliness, which are two dimensions of data quality.</a:t>
            </a:r>
          </a:p>
        </p:txBody>
      </p:sp>
    </p:spTree>
    <p:extLst>
      <p:ext uri="{BB962C8B-B14F-4D97-AF65-F5344CB8AC3E}">
        <p14:creationId xmlns:p14="http://schemas.microsoft.com/office/powerpoint/2010/main" val="4122269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noProof="0">
                <a:solidFill>
                  <a:srgbClr val="000000"/>
                </a:solidFill>
                <a:sym typeface=""/>
              </a:rPr>
              <a:t>In summary, DHIS2 include several tools that can help ensure high-quality data during data capture, including value types for data elements, validation rules that ensure the data entered meet predefined logical expressions, and the complete button, which contributes to the completeness and timeliness analysis and makes it easier to follow up with data entry users to resolve potential data quality issues.</a:t>
            </a:r>
          </a:p>
        </p:txBody>
      </p:sp>
    </p:spTree>
    <p:extLst>
      <p:ext uri="{BB962C8B-B14F-4D97-AF65-F5344CB8AC3E}">
        <p14:creationId xmlns:p14="http://schemas.microsoft.com/office/powerpoint/2010/main" val="3211509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Ensuring good data quality is essential for data-driven decision-making. So how can you check data quality when you are entering data in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sz="1200" dirty="0">
                <a:solidFill>
                  <a:srgbClr val="000000"/>
                </a:solidFill>
              </a:rPr>
              <a:t>Earlier in this course, you saw some of the ways that the data entry app provides helpful feedback during the data entry process. In this video, you will learn more about how value types, validation rules, and completing your data set can be used to assist with data quality.</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s-ES" sz="1050" dirty="0" err="1">
                <a:solidFill>
                  <a:srgbClr val="000000"/>
                </a:solidFill>
                <a:sym typeface=""/>
              </a:rPr>
              <a:t>First</a:t>
            </a:r>
            <a:r>
              <a:rPr lang="es-ES" sz="1050" dirty="0">
                <a:solidFill>
                  <a:srgbClr val="000000"/>
                </a:solidFill>
                <a:sym typeface=""/>
              </a:rPr>
              <a:t>, </a:t>
            </a:r>
            <a:r>
              <a:rPr lang="es-ES" sz="1050" dirty="0" err="1">
                <a:solidFill>
                  <a:srgbClr val="000000"/>
                </a:solidFill>
                <a:sym typeface=""/>
              </a:rPr>
              <a:t>let's</a:t>
            </a:r>
            <a:r>
              <a:rPr lang="es-ES" sz="1050" dirty="0">
                <a:solidFill>
                  <a:srgbClr val="000000"/>
                </a:solidFill>
                <a:sym typeface=""/>
              </a:rPr>
              <a:t> look at </a:t>
            </a:r>
            <a:r>
              <a:rPr lang="es-ES" sz="1050" dirty="0" err="1">
                <a:solidFill>
                  <a:srgbClr val="000000"/>
                </a:solidFill>
                <a:sym typeface=""/>
              </a:rPr>
              <a:t>value</a:t>
            </a:r>
            <a:r>
              <a:rPr lang="es-ES" sz="1050" dirty="0">
                <a:solidFill>
                  <a:srgbClr val="000000"/>
                </a:solidFill>
                <a:sym typeface=""/>
              </a:rPr>
              <a:t> </a:t>
            </a:r>
            <a:r>
              <a:rPr lang="es-ES" sz="1050" dirty="0" err="1">
                <a:solidFill>
                  <a:srgbClr val="000000"/>
                </a:solidFill>
                <a:sym typeface=""/>
              </a:rPr>
              <a:t>types</a:t>
            </a:r>
            <a:r>
              <a:rPr lang="es-ES" sz="1050" dirty="0">
                <a:solidFill>
                  <a:srgbClr val="000000"/>
                </a:solidFill>
                <a:sym typeface=""/>
              </a:rPr>
              <a:t> in data </a:t>
            </a:r>
            <a:r>
              <a:rPr lang="es-ES" sz="1050" dirty="0" err="1">
                <a:solidFill>
                  <a:srgbClr val="000000"/>
                </a:solidFill>
                <a:sym typeface=""/>
              </a:rPr>
              <a:t>entry</a:t>
            </a:r>
            <a:r>
              <a:rPr lang="es-ES" sz="1050" dirty="0">
                <a:solidFill>
                  <a:srgbClr val="000000"/>
                </a:solidFill>
                <a:sym typeface=""/>
              </a:rPr>
              <a: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noProof="0" dirty="0">
                <a:solidFill>
                  <a:srgbClr val="000000"/>
                </a:solidFill>
                <a:sym typeface=""/>
              </a:rPr>
              <a:t>DHIS2 checks any value entered to see if it matches the value type set for that data element.</a:t>
            </a:r>
          </a:p>
        </p:txBody>
      </p:sp>
    </p:spTree>
    <p:extLst>
      <p:ext uri="{BB962C8B-B14F-4D97-AF65-F5344CB8AC3E}">
        <p14:creationId xmlns:p14="http://schemas.microsoft.com/office/powerpoint/2010/main" val="1328964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sz="1050" noProof="0" dirty="0">
                <a:solidFill>
                  <a:srgbClr val="000000"/>
                </a:solidFill>
                <a:sym typeface=""/>
              </a:rPr>
              <a:t>There are many possible value types for data elements in DHIS2, but some common ones are number, positive or zero integer, date, yes/no, and text. These value types are defined when creating data elements.</a:t>
            </a:r>
          </a:p>
        </p:txBody>
      </p:sp>
    </p:spTree>
    <p:extLst>
      <p:ext uri="{BB962C8B-B14F-4D97-AF65-F5344CB8AC3E}">
        <p14:creationId xmlns:p14="http://schemas.microsoft.com/office/powerpoint/2010/main" val="1473229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solidFill>
                  <a:srgbClr val="000000"/>
                </a:solidFill>
                <a:sym typeface=""/>
              </a:rPr>
              <a:t>If data entered for a data element does not match the value type, the data will not be stored and you will get an error message. </a:t>
            </a:r>
          </a:p>
        </p:txBody>
      </p:sp>
    </p:spTree>
    <p:extLst>
      <p:ext uri="{BB962C8B-B14F-4D97-AF65-F5344CB8AC3E}">
        <p14:creationId xmlns:p14="http://schemas.microsoft.com/office/powerpoint/2010/main" val="1852358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Lato" panose="020F0502020204030203" pitchFamily="34" charset="0"/>
              </a:rPr>
              <a:t>Let's see what this looks like in DHIS2. Within the COVID-19 surveillance data set, the value type for the data element COVID-19 new confirmed cases is a positive or zero integer. </a:t>
            </a:r>
          </a:p>
          <a:p>
            <a:endParaRPr lang="en-US" sz="1200" b="0" i="0" u="none" strike="noStrike" dirty="0">
              <a:solidFill>
                <a:srgbClr val="000000"/>
              </a:solidFill>
              <a:effectLst/>
              <a:latin typeface="Lato" panose="020F0502020204030203" pitchFamily="34" charset="0"/>
            </a:endParaRPr>
          </a:p>
          <a:p>
            <a:r>
              <a:rPr lang="en-US" sz="1200" b="0" i="0" u="none" strike="noStrike" dirty="0">
                <a:solidFill>
                  <a:srgbClr val="000000"/>
                </a:solidFill>
                <a:effectLst/>
                <a:latin typeface="Lato" panose="020F0502020204030203" pitchFamily="34" charset="0"/>
              </a:rPr>
              <a:t>If you try to enter a numeric value with a decimal in the field, you will get an error message reminding you of the value type of the data element, and the cell will turn yellow. </a:t>
            </a:r>
          </a:p>
          <a:p>
            <a:endParaRPr lang="en-US" sz="1200" b="0" i="0" u="none" strike="noStrike" dirty="0">
              <a:solidFill>
                <a:srgbClr val="000000"/>
              </a:solidFill>
              <a:effectLst/>
              <a:latin typeface="Lato" panose="020F0502020204030203" pitchFamily="34" charset="0"/>
            </a:endParaRPr>
          </a:p>
          <a:p>
            <a:r>
              <a:rPr lang="en-US" sz="1200" b="0" i="0" u="none" strike="noStrike" dirty="0">
                <a:solidFill>
                  <a:srgbClr val="000000"/>
                </a:solidFill>
                <a:effectLst/>
                <a:latin typeface="Lato" panose="020F0502020204030203" pitchFamily="34" charset="0"/>
              </a:rPr>
              <a:t>If this occurs during data entry, you should review the source that you are entering data from and double-check to make sure that you are entering the correct value. </a:t>
            </a:r>
          </a:p>
          <a:p>
            <a:endParaRPr lang="en-US" sz="1200" b="0" i="0" u="none" strike="noStrike" dirty="0">
              <a:solidFill>
                <a:srgbClr val="000000"/>
              </a:solidFill>
              <a:effectLst/>
              <a:latin typeface="Lato" panose="020F0502020204030203" pitchFamily="34" charset="0"/>
            </a:endParaRPr>
          </a:p>
          <a:p>
            <a:r>
              <a:rPr lang="en-US" sz="1200" b="0" i="0" u="none" strike="noStrike" dirty="0">
                <a:solidFill>
                  <a:srgbClr val="000000"/>
                </a:solidFill>
                <a:effectLst/>
                <a:latin typeface="Lato" panose="020F0502020204030203" pitchFamily="34" charset="0"/>
              </a:rPr>
              <a:t>This helps to reduce simple data entry errors. </a:t>
            </a:r>
          </a:p>
        </p:txBody>
      </p:sp>
    </p:spTree>
    <p:extLst>
      <p:ext uri="{BB962C8B-B14F-4D97-AF65-F5344CB8AC3E}">
        <p14:creationId xmlns:p14="http://schemas.microsoft.com/office/powerpoint/2010/main" val="3510595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sz="1100" dirty="0" err="1"/>
              <a:t>Another</a:t>
            </a:r>
            <a:r>
              <a:rPr lang="es-ES" sz="1100" dirty="0"/>
              <a:t> </a:t>
            </a:r>
            <a:r>
              <a:rPr lang="es-ES" sz="1100" dirty="0" err="1"/>
              <a:t>way</a:t>
            </a:r>
            <a:r>
              <a:rPr lang="es-ES" sz="1100" dirty="0"/>
              <a:t> </a:t>
            </a:r>
            <a:r>
              <a:rPr lang="es-ES" sz="1100" dirty="0" err="1"/>
              <a:t>to</a:t>
            </a:r>
            <a:r>
              <a:rPr lang="es-ES" sz="1100" dirty="0"/>
              <a:t> </a:t>
            </a:r>
            <a:r>
              <a:rPr lang="es-ES" sz="1100" dirty="0" err="1"/>
              <a:t>improve</a:t>
            </a:r>
            <a:r>
              <a:rPr lang="es-ES" sz="1100" dirty="0"/>
              <a:t> data </a:t>
            </a:r>
            <a:r>
              <a:rPr lang="es-ES" sz="1100" dirty="0" err="1"/>
              <a:t>quality</a:t>
            </a:r>
            <a:r>
              <a:rPr lang="es-ES" sz="1100" dirty="0"/>
              <a:t> </a:t>
            </a:r>
            <a:r>
              <a:rPr lang="es-ES" sz="1100" dirty="0" err="1"/>
              <a:t>through</a:t>
            </a:r>
            <a:r>
              <a:rPr lang="es-ES" sz="1100" dirty="0"/>
              <a:t> data </a:t>
            </a:r>
            <a:r>
              <a:rPr lang="es-ES" sz="1100" dirty="0" err="1"/>
              <a:t>entry</a:t>
            </a:r>
            <a:r>
              <a:rPr lang="es-ES" sz="1100" dirty="0"/>
              <a:t> </a:t>
            </a:r>
            <a:r>
              <a:rPr lang="es-ES" sz="1100" dirty="0" err="1"/>
              <a:t>is</a:t>
            </a:r>
            <a:r>
              <a:rPr lang="es-ES" sz="1100" dirty="0"/>
              <a:t> </a:t>
            </a:r>
            <a:r>
              <a:rPr lang="es-ES" sz="1100" dirty="0" err="1"/>
              <a:t>by</a:t>
            </a:r>
            <a:r>
              <a:rPr lang="es-ES" sz="1100" dirty="0"/>
              <a:t> </a:t>
            </a:r>
            <a:r>
              <a:rPr lang="es-ES" sz="1100" dirty="0" err="1"/>
              <a:t>using</a:t>
            </a:r>
            <a:r>
              <a:rPr lang="es-ES" sz="1100" dirty="0"/>
              <a:t> </a:t>
            </a:r>
            <a:r>
              <a:rPr lang="es-ES" sz="1100" dirty="0" err="1"/>
              <a:t>validation</a:t>
            </a:r>
            <a:r>
              <a:rPr lang="es-ES" sz="1100" dirty="0"/>
              <a:t> rules. </a:t>
            </a:r>
            <a:r>
              <a:rPr lang="es-ES" sz="1100" dirty="0" err="1"/>
              <a:t>What</a:t>
            </a:r>
            <a:r>
              <a:rPr lang="es-ES" sz="1100" dirty="0"/>
              <a:t> </a:t>
            </a:r>
            <a:r>
              <a:rPr lang="es-ES" sz="1100" dirty="0" err="1"/>
              <a:t>is</a:t>
            </a:r>
            <a:r>
              <a:rPr lang="es-ES" sz="1100" dirty="0"/>
              <a:t> a </a:t>
            </a:r>
            <a:r>
              <a:rPr lang="es-ES" sz="1100" dirty="0" err="1"/>
              <a:t>validation</a:t>
            </a:r>
            <a:r>
              <a:rPr lang="es-ES" sz="1100" dirty="0"/>
              <a:t> rule?</a:t>
            </a:r>
          </a:p>
        </p:txBody>
      </p:sp>
    </p:spTree>
    <p:extLst>
      <p:ext uri="{BB962C8B-B14F-4D97-AF65-F5344CB8AC3E}">
        <p14:creationId xmlns:p14="http://schemas.microsoft.com/office/powerpoint/2010/main" val="8073315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10.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9.sv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1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18.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8.xml"/><Relationship Id="rId7" Type="http://schemas.openxmlformats.org/officeDocument/2006/relationships/image" Target="../media/image36.svg"/><Relationship Id="rId2" Type="http://schemas.openxmlformats.org/officeDocument/2006/relationships/slideLayout" Target="../slideLayouts/slideLayout11.xml"/><Relationship Id="rId1" Type="http://schemas.openxmlformats.org/officeDocument/2006/relationships/tags" Target="../tags/tag19.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notesSlide" Target="../notesSlides/notesSlide3.xml"/><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5.xml"/><Relationship Id="rId7" Type="http://schemas.openxmlformats.org/officeDocument/2006/relationships/image" Target="../media/image23.png"/><Relationship Id="rId12" Type="http://schemas.openxmlformats.org/officeDocument/2006/relationships/image" Target="../media/image40.sv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png"/><Relationship Id="rId11" Type="http://schemas.openxmlformats.org/officeDocument/2006/relationships/image" Target="../media/image39.png"/><Relationship Id="rId5" Type="http://schemas.openxmlformats.org/officeDocument/2006/relationships/image" Target="../media/image34.svg"/><Relationship Id="rId10" Type="http://schemas.openxmlformats.org/officeDocument/2006/relationships/image" Target="../media/image38.svg"/><Relationship Id="rId4" Type="http://schemas.openxmlformats.org/officeDocument/2006/relationships/image" Target="../media/image33.pn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notesSlide" Target="../notesSlides/notesSlide6.xml"/><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42.sv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43.png"/><Relationship Id="rId5" Type="http://schemas.openxmlformats.org/officeDocument/2006/relationships/image" Target="../media/image34.svg"/><Relationship Id="rId10" Type="http://schemas.openxmlformats.org/officeDocument/2006/relationships/image" Target="../media/image45.svg"/><Relationship Id="rId4" Type="http://schemas.openxmlformats.org/officeDocument/2006/relationships/image" Target="../media/image33.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112692"/>
            <a:ext cx="10515600" cy="1608874"/>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Value types, validation rules </a:t>
            </a:r>
          </a:p>
          <a:p>
            <a:r>
              <a:rPr lang="en-US"/>
              <a:t>and data set completion</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775913"/>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Data Capture &amp; Validation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r>
              <a:rPr lang="en-US" dirty="0"/>
              <a:t>Validation rule</a:t>
            </a:r>
          </a:p>
        </p:txBody>
      </p:sp>
      <p:grpSp>
        <p:nvGrpSpPr>
          <p:cNvPr id="3" name="Group 2">
            <a:extLst>
              <a:ext uri="{FF2B5EF4-FFF2-40B4-BE49-F238E27FC236}">
                <a16:creationId xmlns:a16="http://schemas.microsoft.com/office/drawing/2014/main" id="{61DC2F12-5DE3-49A6-A4F2-17C9422FFB0F}"/>
              </a:ext>
            </a:extLst>
          </p:cNvPr>
          <p:cNvGrpSpPr/>
          <p:nvPr/>
        </p:nvGrpSpPr>
        <p:grpSpPr>
          <a:xfrm>
            <a:off x="1554834" y="1415945"/>
            <a:ext cx="4032355" cy="4032355"/>
            <a:chOff x="2983305" y="632829"/>
            <a:chExt cx="6225390" cy="6225390"/>
          </a:xfrm>
        </p:grpSpPr>
        <p:pic>
          <p:nvPicPr>
            <p:cNvPr id="4" name="Picture 3" descr="Icon&#10;&#10;Description automatically generated">
              <a:extLst>
                <a:ext uri="{FF2B5EF4-FFF2-40B4-BE49-F238E27FC236}">
                  <a16:creationId xmlns:a16="http://schemas.microsoft.com/office/drawing/2014/main" id="{A576854C-8D7E-4A71-BBE9-567AB69FF0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5" name="Group 4">
              <a:extLst>
                <a:ext uri="{FF2B5EF4-FFF2-40B4-BE49-F238E27FC236}">
                  <a16:creationId xmlns:a16="http://schemas.microsoft.com/office/drawing/2014/main" id="{476A6DF5-0D07-4651-A2B7-F117C67598E9}"/>
                </a:ext>
              </a:extLst>
            </p:cNvPr>
            <p:cNvGrpSpPr/>
            <p:nvPr/>
          </p:nvGrpSpPr>
          <p:grpSpPr>
            <a:xfrm>
              <a:off x="4980361" y="2965690"/>
              <a:ext cx="2197848" cy="1559668"/>
              <a:chOff x="4980361" y="2998462"/>
              <a:chExt cx="2197848" cy="1559668"/>
            </a:xfrm>
          </p:grpSpPr>
          <p:sp>
            <p:nvSpPr>
              <p:cNvPr id="6" name="Rectangle: Rounded Corners 5">
                <a:extLst>
                  <a:ext uri="{FF2B5EF4-FFF2-40B4-BE49-F238E27FC236}">
                    <a16:creationId xmlns:a16="http://schemas.microsoft.com/office/drawing/2014/main" id="{57195EF0-969B-426C-9FB0-4D3C86DF1D37}"/>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145F6F85-38B3-48B8-B4EC-8D3C71F8E0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9031" y="2998462"/>
                <a:ext cx="669178" cy="602260"/>
              </a:xfrm>
              <a:prstGeom prst="rect">
                <a:avLst/>
              </a:prstGeom>
            </p:spPr>
          </p:pic>
          <p:pic>
            <p:nvPicPr>
              <p:cNvPr id="8" name="Graphic 7">
                <a:extLst>
                  <a:ext uri="{FF2B5EF4-FFF2-40B4-BE49-F238E27FC236}">
                    <a16:creationId xmlns:a16="http://schemas.microsoft.com/office/drawing/2014/main" id="{25FBA97C-3308-4E81-A101-F1F3DD03E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0361" y="2998462"/>
                <a:ext cx="669178" cy="602260"/>
              </a:xfrm>
              <a:prstGeom prst="rect">
                <a:avLst/>
              </a:prstGeom>
            </p:spPr>
          </p:pic>
          <p:pic>
            <p:nvPicPr>
              <p:cNvPr id="9" name="Graphic 8">
                <a:extLst>
                  <a:ext uri="{FF2B5EF4-FFF2-40B4-BE49-F238E27FC236}">
                    <a16:creationId xmlns:a16="http://schemas.microsoft.com/office/drawing/2014/main" id="{52F4CAF3-2E60-4F8B-A051-04D1F722BC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0361" y="3955870"/>
                <a:ext cx="669178" cy="602260"/>
              </a:xfrm>
              <a:prstGeom prst="rect">
                <a:avLst/>
              </a:prstGeom>
            </p:spPr>
          </p:pic>
          <p:pic>
            <p:nvPicPr>
              <p:cNvPr id="10" name="Graphic 9">
                <a:extLst>
                  <a:ext uri="{FF2B5EF4-FFF2-40B4-BE49-F238E27FC236}">
                    <a16:creationId xmlns:a16="http://schemas.microsoft.com/office/drawing/2014/main" id="{5633AAF7-4D12-455A-9176-9A4450527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0678" y="3197198"/>
                <a:ext cx="557214" cy="204788"/>
              </a:xfrm>
              <a:prstGeom prst="rect">
                <a:avLst/>
              </a:prstGeom>
            </p:spPr>
          </p:pic>
          <p:grpSp>
            <p:nvGrpSpPr>
              <p:cNvPr id="11" name="Group 10">
                <a:extLst>
                  <a:ext uri="{FF2B5EF4-FFF2-40B4-BE49-F238E27FC236}">
                    <a16:creationId xmlns:a16="http://schemas.microsoft.com/office/drawing/2014/main" id="{5E3A6854-107B-4BC7-80B2-2A93861FC235}"/>
                  </a:ext>
                </a:extLst>
              </p:cNvPr>
              <p:cNvGrpSpPr/>
              <p:nvPr/>
            </p:nvGrpSpPr>
            <p:grpSpPr>
              <a:xfrm>
                <a:off x="5810116" y="4048999"/>
                <a:ext cx="557214" cy="416003"/>
                <a:chOff x="5810116" y="4097465"/>
                <a:chExt cx="557214" cy="416003"/>
              </a:xfrm>
            </p:grpSpPr>
            <p:sp>
              <p:nvSpPr>
                <p:cNvPr id="12" name="Freeform: Shape 11">
                  <a:extLst>
                    <a:ext uri="{FF2B5EF4-FFF2-40B4-BE49-F238E27FC236}">
                      <a16:creationId xmlns:a16="http://schemas.microsoft.com/office/drawing/2014/main" id="{C357CE22-7D13-4D14-AC9A-B6224C5B1F00}"/>
                    </a:ext>
                  </a:extLst>
                </p:cNvPr>
                <p:cNvSpPr/>
                <p:nvPr/>
              </p:nvSpPr>
              <p:spPr>
                <a:xfrm>
                  <a:off x="5880751" y="4097465"/>
                  <a:ext cx="415945" cy="416003"/>
                </a:xfrm>
                <a:custGeom>
                  <a:avLst/>
                  <a:gdLst>
                    <a:gd name="connsiteX0" fmla="*/ 405646 w 415945"/>
                    <a:gd name="connsiteY0" fmla="*/ 60841 h 416003"/>
                    <a:gd name="connsiteX1" fmla="*/ 60841 w 415945"/>
                    <a:gd name="connsiteY1" fmla="*/ 405645 h 416003"/>
                    <a:gd name="connsiteX2" fmla="*/ 10358 w 415945"/>
                    <a:gd name="connsiteY2" fmla="*/ 405645 h 416003"/>
                    <a:gd name="connsiteX3" fmla="*/ 10358 w 415945"/>
                    <a:gd name="connsiteY3" fmla="*/ 405645 h 416003"/>
                    <a:gd name="connsiteX4" fmla="*/ 10358 w 415945"/>
                    <a:gd name="connsiteY4" fmla="*/ 355163 h 416003"/>
                    <a:gd name="connsiteX5" fmla="*/ 354687 w 415945"/>
                    <a:gd name="connsiteY5" fmla="*/ 10358 h 416003"/>
                    <a:gd name="connsiteX6" fmla="*/ 405169 w 415945"/>
                    <a:gd name="connsiteY6" fmla="*/ 10358 h 416003"/>
                    <a:gd name="connsiteX7" fmla="*/ 405169 w 415945"/>
                    <a:gd name="connsiteY7" fmla="*/ 10358 h 416003"/>
                    <a:gd name="connsiteX8" fmla="*/ 405646 w 415945"/>
                    <a:gd name="connsiteY8" fmla="*/ 60841 h 41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945" h="416003">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w="4722"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07E1E154-A3A1-4E4D-938A-9CDD083F53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0116" y="4203072"/>
                  <a:ext cx="557214" cy="204788"/>
                </a:xfrm>
                <a:prstGeom prst="rect">
                  <a:avLst/>
                </a:prstGeom>
              </p:spPr>
            </p:pic>
          </p:grpSp>
        </p:grpSp>
      </p:grpSp>
      <p:sp>
        <p:nvSpPr>
          <p:cNvPr id="14" name="TextBox 13">
            <a:extLst>
              <a:ext uri="{FF2B5EF4-FFF2-40B4-BE49-F238E27FC236}">
                <a16:creationId xmlns:a16="http://schemas.microsoft.com/office/drawing/2014/main" id="{7EA7EAA9-34DF-4B98-BC24-868717B892F0}"/>
              </a:ext>
            </a:extLst>
          </p:cNvPr>
          <p:cNvSpPr txBox="1"/>
          <p:nvPr/>
        </p:nvSpPr>
        <p:spPr>
          <a:xfrm>
            <a:off x="2420791" y="1614634"/>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Validation rules</a:t>
            </a:r>
          </a:p>
        </p:txBody>
      </p:sp>
      <p:sp>
        <p:nvSpPr>
          <p:cNvPr id="15" name="TextBox 14">
            <a:extLst>
              <a:ext uri="{FF2B5EF4-FFF2-40B4-BE49-F238E27FC236}">
                <a16:creationId xmlns:a16="http://schemas.microsoft.com/office/drawing/2014/main" id="{14B97432-2492-438F-80A9-215C317E263E}"/>
              </a:ext>
            </a:extLst>
          </p:cNvPr>
          <p:cNvSpPr txBox="1"/>
          <p:nvPr/>
        </p:nvSpPr>
        <p:spPr>
          <a:xfrm>
            <a:off x="6096000" y="2731168"/>
            <a:ext cx="4000500"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Perform a check on the data entered in the data set</a:t>
            </a:r>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spd="slow" advTm="6144">
        <p159:morph option="byObject"/>
      </p:transition>
    </mc:Choice>
    <mc:Fallback xmlns="">
      <p:transition spd="slow" advTm="61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r>
              <a:rPr lang="en-US" dirty="0"/>
              <a:t>Validation rule expression</a:t>
            </a:r>
          </a:p>
        </p:txBody>
      </p:sp>
      <p:sp>
        <p:nvSpPr>
          <p:cNvPr id="16" name="TextBox 15">
            <a:extLst>
              <a:ext uri="{FF2B5EF4-FFF2-40B4-BE49-F238E27FC236}">
                <a16:creationId xmlns:a16="http://schemas.microsoft.com/office/drawing/2014/main" id="{36367B2A-CA00-4287-AF05-4156A312AFB2}"/>
              </a:ext>
            </a:extLst>
          </p:cNvPr>
          <p:cNvSpPr txBox="1"/>
          <p:nvPr/>
        </p:nvSpPr>
        <p:spPr>
          <a:xfrm>
            <a:off x="2290011" y="3192005"/>
            <a:ext cx="3286626" cy="584775"/>
          </a:xfrm>
          <a:prstGeom prst="rect">
            <a:avLst/>
          </a:prstGeom>
          <a:noFill/>
        </p:spPr>
        <p:txBody>
          <a:bodyPr wrap="square" rtlCol="0">
            <a:spAutoFit/>
          </a:bodyPr>
          <a:lstStyle/>
          <a:p>
            <a:pPr algn="ctr">
              <a:buClr>
                <a:srgbClr val="008CCF"/>
              </a:buClr>
            </a:pPr>
            <a:r>
              <a:rPr lang="en-US" sz="3200" dirty="0"/>
              <a:t>Data element A</a:t>
            </a:r>
          </a:p>
        </p:txBody>
      </p:sp>
      <p:sp>
        <p:nvSpPr>
          <p:cNvPr id="18" name="TextBox 17">
            <a:extLst>
              <a:ext uri="{FF2B5EF4-FFF2-40B4-BE49-F238E27FC236}">
                <a16:creationId xmlns:a16="http://schemas.microsoft.com/office/drawing/2014/main" id="{770F6531-AFA7-4BF7-BCA3-606129317E8E}"/>
              </a:ext>
            </a:extLst>
          </p:cNvPr>
          <p:cNvSpPr txBox="1"/>
          <p:nvPr/>
        </p:nvSpPr>
        <p:spPr>
          <a:xfrm>
            <a:off x="6615363" y="3192005"/>
            <a:ext cx="3761874" cy="584775"/>
          </a:xfrm>
          <a:prstGeom prst="rect">
            <a:avLst/>
          </a:prstGeom>
          <a:noFill/>
        </p:spPr>
        <p:txBody>
          <a:bodyPr wrap="square" rtlCol="0">
            <a:spAutoFit/>
          </a:bodyPr>
          <a:lstStyle/>
          <a:p>
            <a:pPr algn="ctr">
              <a:buClr>
                <a:srgbClr val="008CCF"/>
              </a:buClr>
            </a:pPr>
            <a:r>
              <a:rPr lang="en-US" sz="3200" dirty="0"/>
              <a:t>Data element B+C</a:t>
            </a:r>
          </a:p>
        </p:txBody>
      </p:sp>
      <p:pic>
        <p:nvPicPr>
          <p:cNvPr id="20" name="Graphic 19" descr="Arrow: Straight with solid fill">
            <a:extLst>
              <a:ext uri="{FF2B5EF4-FFF2-40B4-BE49-F238E27FC236}">
                <a16:creationId xmlns:a16="http://schemas.microsoft.com/office/drawing/2014/main" id="{A45FE00F-3A16-4203-BC9C-8A88DED7B0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497175" y="2237255"/>
            <a:ext cx="914400" cy="914400"/>
          </a:xfrm>
          <a:prstGeom prst="rect">
            <a:avLst/>
          </a:prstGeom>
        </p:spPr>
      </p:pic>
      <p:pic>
        <p:nvPicPr>
          <p:cNvPr id="22" name="Graphic 21" descr="Arrow: Slight curve with solid fill">
            <a:extLst>
              <a:ext uri="{FF2B5EF4-FFF2-40B4-BE49-F238E27FC236}">
                <a16:creationId xmlns:a16="http://schemas.microsoft.com/office/drawing/2014/main" id="{0F6B1849-A217-4EDF-A536-592518E5C4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645820" y="3910264"/>
            <a:ext cx="914400" cy="914400"/>
          </a:xfrm>
          <a:prstGeom prst="rect">
            <a:avLst/>
          </a:prstGeom>
        </p:spPr>
      </p:pic>
      <p:pic>
        <p:nvPicPr>
          <p:cNvPr id="23" name="Graphic 22" descr="Arrow: Straight with solid fill">
            <a:extLst>
              <a:ext uri="{FF2B5EF4-FFF2-40B4-BE49-F238E27FC236}">
                <a16:creationId xmlns:a16="http://schemas.microsoft.com/office/drawing/2014/main" id="{04033B1C-F6C7-4414-B010-78107085A2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021047" y="2237254"/>
            <a:ext cx="914400" cy="914400"/>
          </a:xfrm>
          <a:prstGeom prst="rect">
            <a:avLst/>
          </a:prstGeom>
        </p:spPr>
      </p:pic>
      <p:sp>
        <p:nvSpPr>
          <p:cNvPr id="24" name="TextBox 23">
            <a:extLst>
              <a:ext uri="{FF2B5EF4-FFF2-40B4-BE49-F238E27FC236}">
                <a16:creationId xmlns:a16="http://schemas.microsoft.com/office/drawing/2014/main" id="{86479448-CAD3-45E5-9197-91A3F21294FC}"/>
              </a:ext>
            </a:extLst>
          </p:cNvPr>
          <p:cNvSpPr txBox="1"/>
          <p:nvPr/>
        </p:nvSpPr>
        <p:spPr>
          <a:xfrm>
            <a:off x="3253509" y="1816969"/>
            <a:ext cx="1433406" cy="400110"/>
          </a:xfrm>
          <a:prstGeom prst="rect">
            <a:avLst/>
          </a:prstGeom>
          <a:noFill/>
          <a:ln w="25400">
            <a:solidFill>
              <a:schemeClr val="dk1"/>
            </a:solidFill>
          </a:ln>
        </p:spPr>
        <p:txBody>
          <a:bodyPr wrap="none" rtlCol="0">
            <a:spAutoFit/>
          </a:bodyPr>
          <a:lstStyle/>
          <a:p>
            <a:pPr algn="l">
              <a:buClr>
                <a:srgbClr val="008CCF"/>
              </a:buClr>
            </a:pPr>
            <a:r>
              <a:rPr lang="en-US" sz="2000" dirty="0"/>
              <a:t>LEFT SIDE</a:t>
            </a:r>
          </a:p>
        </p:txBody>
      </p:sp>
      <p:sp>
        <p:nvSpPr>
          <p:cNvPr id="25" name="TextBox 24">
            <a:extLst>
              <a:ext uri="{FF2B5EF4-FFF2-40B4-BE49-F238E27FC236}">
                <a16:creationId xmlns:a16="http://schemas.microsoft.com/office/drawing/2014/main" id="{166535AE-C272-4CE0-8231-62637D0E5489}"/>
              </a:ext>
            </a:extLst>
          </p:cNvPr>
          <p:cNvSpPr txBox="1"/>
          <p:nvPr/>
        </p:nvSpPr>
        <p:spPr>
          <a:xfrm>
            <a:off x="7702176" y="1796793"/>
            <a:ext cx="1584088" cy="400110"/>
          </a:xfrm>
          <a:prstGeom prst="rect">
            <a:avLst/>
          </a:prstGeom>
          <a:noFill/>
          <a:ln w="25400">
            <a:solidFill>
              <a:schemeClr val="dk1"/>
            </a:solidFill>
          </a:ln>
        </p:spPr>
        <p:txBody>
          <a:bodyPr wrap="none" rtlCol="0">
            <a:spAutoFit/>
          </a:bodyPr>
          <a:lstStyle/>
          <a:p>
            <a:pPr algn="l">
              <a:buClr>
                <a:srgbClr val="008CCF"/>
              </a:buClr>
            </a:pPr>
            <a:r>
              <a:rPr lang="en-US" sz="2000" dirty="0"/>
              <a:t>RIGHT SIDE</a:t>
            </a:r>
          </a:p>
        </p:txBody>
      </p:sp>
      <p:sp>
        <p:nvSpPr>
          <p:cNvPr id="26" name="TextBox 25">
            <a:extLst>
              <a:ext uri="{FF2B5EF4-FFF2-40B4-BE49-F238E27FC236}">
                <a16:creationId xmlns:a16="http://schemas.microsoft.com/office/drawing/2014/main" id="{F968793D-0249-4B29-9CEB-C8ECA3DEC25C}"/>
              </a:ext>
            </a:extLst>
          </p:cNvPr>
          <p:cNvSpPr txBox="1"/>
          <p:nvPr/>
        </p:nvSpPr>
        <p:spPr>
          <a:xfrm>
            <a:off x="5351046" y="4958147"/>
            <a:ext cx="1525802" cy="400110"/>
          </a:xfrm>
          <a:prstGeom prst="rect">
            <a:avLst/>
          </a:prstGeom>
          <a:noFill/>
          <a:ln w="25400">
            <a:solidFill>
              <a:schemeClr val="dk1"/>
            </a:solidFill>
          </a:ln>
        </p:spPr>
        <p:txBody>
          <a:bodyPr wrap="none" rtlCol="0">
            <a:spAutoFit/>
          </a:bodyPr>
          <a:lstStyle/>
          <a:p>
            <a:pPr algn="l">
              <a:buClr>
                <a:srgbClr val="008CCF"/>
              </a:buClr>
            </a:pPr>
            <a:r>
              <a:rPr lang="en-US" sz="2000" dirty="0"/>
              <a:t>OPERATOR</a:t>
            </a:r>
          </a:p>
        </p:txBody>
      </p:sp>
      <p:sp>
        <p:nvSpPr>
          <p:cNvPr id="27" name="TextBox 26">
            <a:extLst>
              <a:ext uri="{FF2B5EF4-FFF2-40B4-BE49-F238E27FC236}">
                <a16:creationId xmlns:a16="http://schemas.microsoft.com/office/drawing/2014/main" id="{D958890E-F197-416C-9D2D-586FC02AD4E1}"/>
              </a:ext>
            </a:extLst>
          </p:cNvPr>
          <p:cNvSpPr txBox="1"/>
          <p:nvPr/>
        </p:nvSpPr>
        <p:spPr>
          <a:xfrm>
            <a:off x="5645820" y="3210618"/>
            <a:ext cx="856248" cy="584775"/>
          </a:xfrm>
          <a:prstGeom prst="rect">
            <a:avLst/>
          </a:prstGeom>
          <a:noFill/>
        </p:spPr>
        <p:txBody>
          <a:bodyPr wrap="square" rtlCol="0">
            <a:spAutoFit/>
          </a:bodyPr>
          <a:lstStyle/>
          <a:p>
            <a:pPr algn="ctr">
              <a:buClr>
                <a:srgbClr val="008CCF"/>
              </a:buClr>
            </a:pPr>
            <a:r>
              <a:rPr lang="en-US" sz="3200" dirty="0"/>
              <a:t>&lt;</a:t>
            </a:r>
          </a:p>
        </p:txBody>
      </p:sp>
      <p:sp>
        <p:nvSpPr>
          <p:cNvPr id="28" name="TextBox 27">
            <a:extLst>
              <a:ext uri="{FF2B5EF4-FFF2-40B4-BE49-F238E27FC236}">
                <a16:creationId xmlns:a16="http://schemas.microsoft.com/office/drawing/2014/main" id="{D5BDC90B-29BD-4F2B-A082-9D3E19A9F9B4}"/>
              </a:ext>
            </a:extLst>
          </p:cNvPr>
          <p:cNvSpPr txBox="1"/>
          <p:nvPr/>
        </p:nvSpPr>
        <p:spPr>
          <a:xfrm>
            <a:off x="5715003" y="3209590"/>
            <a:ext cx="856248" cy="584775"/>
          </a:xfrm>
          <a:prstGeom prst="rect">
            <a:avLst/>
          </a:prstGeom>
          <a:noFill/>
        </p:spPr>
        <p:txBody>
          <a:bodyPr wrap="square" rtlCol="0">
            <a:spAutoFit/>
          </a:bodyPr>
          <a:lstStyle/>
          <a:p>
            <a:pPr algn="ctr">
              <a:buClr>
                <a:srgbClr val="008CCF"/>
              </a:buClr>
            </a:pPr>
            <a:r>
              <a:rPr lang="en-US" sz="3200" dirty="0"/>
              <a:t>&gt;</a:t>
            </a:r>
          </a:p>
        </p:txBody>
      </p:sp>
      <p:sp>
        <p:nvSpPr>
          <p:cNvPr id="29" name="TextBox 28">
            <a:extLst>
              <a:ext uri="{FF2B5EF4-FFF2-40B4-BE49-F238E27FC236}">
                <a16:creationId xmlns:a16="http://schemas.microsoft.com/office/drawing/2014/main" id="{21A268C4-75EE-4ECD-AE82-791B25A52516}"/>
              </a:ext>
            </a:extLst>
          </p:cNvPr>
          <p:cNvSpPr txBox="1"/>
          <p:nvPr/>
        </p:nvSpPr>
        <p:spPr>
          <a:xfrm>
            <a:off x="5666875" y="3178947"/>
            <a:ext cx="856248" cy="584775"/>
          </a:xfrm>
          <a:prstGeom prst="rect">
            <a:avLst/>
          </a:prstGeom>
          <a:noFill/>
        </p:spPr>
        <p:txBody>
          <a:bodyPr wrap="square" rtlCol="0">
            <a:spAutoFit/>
          </a:bodyPr>
          <a:lstStyle/>
          <a:p>
            <a:pPr algn="ctr">
              <a:buClr>
                <a:srgbClr val="008CCF"/>
              </a:buClr>
            </a:pPr>
            <a:r>
              <a:rPr lang="en-US" sz="3200" dirty="0"/>
              <a:t>=</a:t>
            </a:r>
          </a:p>
        </p:txBody>
      </p:sp>
      <p:sp>
        <p:nvSpPr>
          <p:cNvPr id="30" name="TextBox 29">
            <a:extLst>
              <a:ext uri="{FF2B5EF4-FFF2-40B4-BE49-F238E27FC236}">
                <a16:creationId xmlns:a16="http://schemas.microsoft.com/office/drawing/2014/main" id="{3DCCFDA2-E91F-49BA-BF80-7E3E1053200B}"/>
              </a:ext>
            </a:extLst>
          </p:cNvPr>
          <p:cNvSpPr txBox="1"/>
          <p:nvPr/>
        </p:nvSpPr>
        <p:spPr>
          <a:xfrm>
            <a:off x="5666875" y="3192005"/>
            <a:ext cx="856248" cy="584775"/>
          </a:xfrm>
          <a:prstGeom prst="rect">
            <a:avLst/>
          </a:prstGeom>
          <a:noFill/>
        </p:spPr>
        <p:txBody>
          <a:bodyPr wrap="square" rtlCol="0">
            <a:spAutoFit/>
          </a:bodyPr>
          <a:lstStyle/>
          <a:p>
            <a:pPr algn="ctr">
              <a:buClr>
                <a:srgbClr val="008CCF"/>
              </a:buClr>
            </a:pPr>
            <a:r>
              <a:rPr lang="en-US" sz="3200" dirty="0"/>
              <a:t>≠</a:t>
            </a:r>
          </a:p>
        </p:txBody>
      </p:sp>
    </p:spTree>
    <p:custDataLst>
      <p:tags r:id="rId1"/>
    </p:custDataLst>
    <p:extLst>
      <p:ext uri="{BB962C8B-B14F-4D97-AF65-F5344CB8AC3E}">
        <p14:creationId xmlns:p14="http://schemas.microsoft.com/office/powerpoint/2010/main" val="912666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136" advTm="18168">
        <p159:morph option="byObject"/>
      </p:transition>
    </mc:Choice>
    <mc:Fallback xmlns="">
      <p:transition spd="slow" advTm="181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22" presetClass="entr" presetSubtype="4"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28"/>
                                        </p:tgtEl>
                                      </p:cBhvr>
                                    </p:animEffect>
                                    <p:set>
                                      <p:cBhvr>
                                        <p:cTn id="50" dur="1" fill="hold">
                                          <p:stCondLst>
                                            <p:cond delay="499"/>
                                          </p:stCondLst>
                                        </p:cTn>
                                        <p:tgtEl>
                                          <p:spTgt spid="28"/>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29"/>
                                        </p:tgtEl>
                                      </p:cBhvr>
                                    </p:animEffect>
                                    <p:set>
                                      <p:cBhvr>
                                        <p:cTn id="58" dur="1" fill="hold">
                                          <p:stCondLst>
                                            <p:cond delay="499"/>
                                          </p:stCondLst>
                                        </p:cTn>
                                        <p:tgtEl>
                                          <p:spTgt spid="29"/>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mph" presetSubtype="2" autoRev="1" fill="hold" grpId="1" nodeType="clickEffect">
                                  <p:stCondLst>
                                    <p:cond delay="0"/>
                                  </p:stCondLst>
                                  <p:childTnLst>
                                    <p:animClr clrSpc="rgb" dir="cw">
                                      <p:cBhvr override="childStyle">
                                        <p:cTn id="65" dur="1000" fill="hold"/>
                                        <p:tgtEl>
                                          <p:spTgt spid="16"/>
                                        </p:tgtEl>
                                        <p:attrNameLst>
                                          <p:attrName>style.color</p:attrName>
                                        </p:attrNameLst>
                                      </p:cBhvr>
                                      <p:to>
                                        <a:srgbClr val="2196F3"/>
                                      </p:to>
                                    </p:animClr>
                                  </p:childTnLst>
                                </p:cTn>
                              </p:par>
                              <p:par>
                                <p:cTn id="66" presetID="3" presetClass="emph" presetSubtype="2" autoRev="1" fill="hold" grpId="1" nodeType="withEffect">
                                  <p:stCondLst>
                                    <p:cond delay="0"/>
                                  </p:stCondLst>
                                  <p:childTnLst>
                                    <p:animClr clrSpc="rgb" dir="cw">
                                      <p:cBhvr override="childStyle">
                                        <p:cTn id="67" dur="1000" fill="hold"/>
                                        <p:tgtEl>
                                          <p:spTgt spid="18"/>
                                        </p:tgtEl>
                                        <p:attrNameLst>
                                          <p:attrName>style.color</p:attrName>
                                        </p:attrNameLst>
                                      </p:cBhvr>
                                      <p:to>
                                        <a:srgbClr val="2196F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P spid="18" grpId="1"/>
      <p:bldP spid="24" grpId="0" animBg="1"/>
      <p:bldP spid="25" grpId="0" animBg="1"/>
      <p:bldP spid="26" grpId="0" animBg="1"/>
      <p:bldP spid="27" grpId="0"/>
      <p:bldP spid="27" grpId="1"/>
      <p:bldP spid="28" grpId="0"/>
      <p:bldP spid="28" grpId="1"/>
      <p:bldP spid="29" grpId="0"/>
      <p:bldP spid="29" grpId="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FCEE303B-80A1-440E-8BF6-A1DAB4FF35A4}"/>
              </a:ext>
            </a:extLst>
          </p:cNvPr>
          <p:cNvSpPr/>
          <p:nvPr/>
        </p:nvSpPr>
        <p:spPr>
          <a:xfrm>
            <a:off x="2574758" y="3248526"/>
            <a:ext cx="2658980" cy="577516"/>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Data value A</a:t>
            </a:r>
          </a:p>
        </p:txBody>
      </p:sp>
      <p:sp>
        <p:nvSpPr>
          <p:cNvPr id="17" name="Parallelogram 16">
            <a:extLst>
              <a:ext uri="{FF2B5EF4-FFF2-40B4-BE49-F238E27FC236}">
                <a16:creationId xmlns:a16="http://schemas.microsoft.com/office/drawing/2014/main" id="{85111BBA-A8C6-4DB1-BCB2-286F333BDD84}"/>
              </a:ext>
            </a:extLst>
          </p:cNvPr>
          <p:cNvSpPr/>
          <p:nvPr/>
        </p:nvSpPr>
        <p:spPr>
          <a:xfrm>
            <a:off x="6990346" y="3248526"/>
            <a:ext cx="2827421" cy="577516"/>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Data value B+C</a:t>
            </a:r>
          </a:p>
        </p:txBody>
      </p:sp>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r>
              <a:rPr lang="en-US" noProof="0" dirty="0"/>
              <a:t>Validation rule</a:t>
            </a:r>
          </a:p>
        </p:txBody>
      </p:sp>
      <p:sp>
        <p:nvSpPr>
          <p:cNvPr id="3" name="Parallelogram 2">
            <a:extLst>
              <a:ext uri="{FF2B5EF4-FFF2-40B4-BE49-F238E27FC236}">
                <a16:creationId xmlns:a16="http://schemas.microsoft.com/office/drawing/2014/main" id="{BCF9FADA-D750-4ED7-A239-F7ED70BA59F5}"/>
              </a:ext>
            </a:extLst>
          </p:cNvPr>
          <p:cNvSpPr/>
          <p:nvPr/>
        </p:nvSpPr>
        <p:spPr>
          <a:xfrm>
            <a:off x="4896853" y="2779295"/>
            <a:ext cx="2430379" cy="1515979"/>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a:t>VS</a:t>
            </a:r>
          </a:p>
        </p:txBody>
      </p:sp>
    </p:spTree>
    <p:custDataLst>
      <p:tags r:id="rId1"/>
    </p:custDataLst>
    <p:extLst>
      <p:ext uri="{BB962C8B-B14F-4D97-AF65-F5344CB8AC3E}">
        <p14:creationId xmlns:p14="http://schemas.microsoft.com/office/powerpoint/2010/main" val="1340365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52" advTm="9918">
        <p159:morph option="byObject"/>
      </p:transition>
    </mc:Choice>
    <mc:Fallback xmlns="">
      <p:transition spd="slow" advTm="99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E3BB91-CFB1-58FF-3727-1CE8CF77DAFB}"/>
              </a:ext>
            </a:extLst>
          </p:cNvPr>
          <p:cNvSpPr txBox="1"/>
          <p:nvPr/>
        </p:nvSpPr>
        <p:spPr>
          <a:xfrm>
            <a:off x="4762005" y="3170712"/>
            <a:ext cx="164820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2</a:t>
            </a:r>
          </a:p>
        </p:txBody>
      </p:sp>
    </p:spTree>
    <p:custDataLst>
      <p:tags r:id="rId1"/>
    </p:custDataLst>
    <p:extLst>
      <p:ext uri="{BB962C8B-B14F-4D97-AF65-F5344CB8AC3E}">
        <p14:creationId xmlns:p14="http://schemas.microsoft.com/office/powerpoint/2010/main" val="64812627"/>
      </p:ext>
    </p:extLst>
  </p:cSld>
  <p:clrMapOvr>
    <a:masterClrMapping/>
  </p:clrMapOvr>
  <p:transition spd="slow" advTm="333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98F332-447A-5687-23E6-4BD3BB6D4225}"/>
              </a:ext>
            </a:extLst>
          </p:cNvPr>
          <p:cNvSpPr txBox="1"/>
          <p:nvPr/>
        </p:nvSpPr>
        <p:spPr>
          <a:xfrm>
            <a:off x="4702629" y="3526971"/>
            <a:ext cx="1654620"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3</a:t>
            </a:r>
          </a:p>
        </p:txBody>
      </p:sp>
    </p:spTree>
    <p:custDataLst>
      <p:tags r:id="rId1"/>
    </p:custDataLst>
    <p:extLst>
      <p:ext uri="{BB962C8B-B14F-4D97-AF65-F5344CB8AC3E}">
        <p14:creationId xmlns:p14="http://schemas.microsoft.com/office/powerpoint/2010/main" val="30261730"/>
      </p:ext>
    </p:extLst>
  </p:cSld>
  <p:clrMapOvr>
    <a:masterClrMapping/>
  </p:clrMapOvr>
  <p:transition spd="slow" advTm="72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C17D01-E3F9-DA13-0892-8E3CC2C21F52}"/>
              </a:ext>
            </a:extLst>
          </p:cNvPr>
          <p:cNvSpPr txBox="1"/>
          <p:nvPr/>
        </p:nvSpPr>
        <p:spPr>
          <a:xfrm>
            <a:off x="4916384" y="3198167"/>
            <a:ext cx="1657826"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4</a:t>
            </a:r>
          </a:p>
        </p:txBody>
      </p:sp>
    </p:spTree>
    <p:custDataLst>
      <p:tags r:id="rId1"/>
    </p:custDataLst>
    <p:extLst>
      <p:ext uri="{BB962C8B-B14F-4D97-AF65-F5344CB8AC3E}">
        <p14:creationId xmlns:p14="http://schemas.microsoft.com/office/powerpoint/2010/main" val="553260918"/>
      </p:ext>
    </p:extLst>
  </p:cSld>
  <p:clrMapOvr>
    <a:masterClrMapping/>
  </p:clrMapOvr>
  <p:transition spd="slow" advTm="30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1CE57-4CB2-43A1-84A1-01BAC22BFCDB}"/>
              </a:ext>
            </a:extLst>
          </p:cNvPr>
          <p:cNvPicPr>
            <a:picLocks noChangeAspect="1"/>
          </p:cNvPicPr>
          <p:nvPr/>
        </p:nvPicPr>
        <p:blipFill>
          <a:blip r:embed="rId4"/>
          <a:stretch>
            <a:fillRect/>
          </a:stretch>
        </p:blipFill>
        <p:spPr>
          <a:xfrm>
            <a:off x="0" y="17418"/>
            <a:ext cx="12192000" cy="6823163"/>
          </a:xfrm>
          <a:prstGeom prst="rect">
            <a:avLst/>
          </a:prstGeom>
        </p:spPr>
      </p:pic>
      <p:grpSp>
        <p:nvGrpSpPr>
          <p:cNvPr id="7" name="Group 6">
            <a:extLst>
              <a:ext uri="{FF2B5EF4-FFF2-40B4-BE49-F238E27FC236}">
                <a16:creationId xmlns:a16="http://schemas.microsoft.com/office/drawing/2014/main" id="{FEE957EA-2244-4BE6-A86E-1B81B75257E3}"/>
              </a:ext>
            </a:extLst>
          </p:cNvPr>
          <p:cNvGrpSpPr/>
          <p:nvPr userDrawn="1"/>
        </p:nvGrpSpPr>
        <p:grpSpPr>
          <a:xfrm>
            <a:off x="5835191" y="3247862"/>
            <a:ext cx="804672" cy="804672"/>
            <a:chOff x="10901033" y="516564"/>
            <a:chExt cx="804672" cy="804672"/>
          </a:xfrm>
        </p:grpSpPr>
        <p:sp>
          <p:nvSpPr>
            <p:cNvPr id="8" name="Oval 7">
              <a:extLst>
                <a:ext uri="{FF2B5EF4-FFF2-40B4-BE49-F238E27FC236}">
                  <a16:creationId xmlns:a16="http://schemas.microsoft.com/office/drawing/2014/main" id="{1DCCA02C-75E2-4530-8B71-3962D86CA5E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69883EEB-1565-4CEB-885B-62341A4B18C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B7FE13A6-FD2B-4E1F-A66D-0037C7A471D1}"/>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76710B6-E044-4D3F-9419-ED5D273E440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EDC3AAF-B4AC-4E78-86C3-99CFE3255063}"/>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FAD651BE-8E40-426F-827C-24FEFA5DAE1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4" name="TextBox 13">
            <a:extLst>
              <a:ext uri="{FF2B5EF4-FFF2-40B4-BE49-F238E27FC236}">
                <a16:creationId xmlns:a16="http://schemas.microsoft.com/office/drawing/2014/main" id="{C78F29C8-3ED4-4D0B-ACB0-2FD037BFC836}"/>
              </a:ext>
            </a:extLst>
          </p:cNvPr>
          <p:cNvSpPr txBox="1"/>
          <p:nvPr/>
        </p:nvSpPr>
        <p:spPr>
          <a:xfrm>
            <a:off x="6748777" y="3186174"/>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Completeness</a:t>
            </a:r>
          </a:p>
        </p:txBody>
      </p:sp>
      <p:sp>
        <p:nvSpPr>
          <p:cNvPr id="15" name="TextBox 14">
            <a:extLst>
              <a:ext uri="{FF2B5EF4-FFF2-40B4-BE49-F238E27FC236}">
                <a16:creationId xmlns:a16="http://schemas.microsoft.com/office/drawing/2014/main" id="{5493226D-7E4E-4BB6-9C90-6CCBF9384BB6}"/>
              </a:ext>
            </a:extLst>
          </p:cNvPr>
          <p:cNvSpPr txBox="1"/>
          <p:nvPr/>
        </p:nvSpPr>
        <p:spPr>
          <a:xfrm>
            <a:off x="6824870" y="3751333"/>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Timeliness</a:t>
            </a:r>
          </a:p>
        </p:txBody>
      </p:sp>
      <p:pic>
        <p:nvPicPr>
          <p:cNvPr id="16" name="Graphic 15">
            <a:extLst>
              <a:ext uri="{FF2B5EF4-FFF2-40B4-BE49-F238E27FC236}">
                <a16:creationId xmlns:a16="http://schemas.microsoft.com/office/drawing/2014/main" id="{94922682-B5DD-4E0C-9B55-CB1081BD99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3526" y="4057017"/>
            <a:ext cx="1924683" cy="1924683"/>
          </a:xfrm>
          <a:prstGeom prst="rect">
            <a:avLst/>
          </a:prstGeom>
        </p:spPr>
      </p:pic>
      <p:sp>
        <p:nvSpPr>
          <p:cNvPr id="17" name="Freeform: Shape 16">
            <a:extLst>
              <a:ext uri="{FF2B5EF4-FFF2-40B4-BE49-F238E27FC236}">
                <a16:creationId xmlns:a16="http://schemas.microsoft.com/office/drawing/2014/main" id="{E0D1D57A-2270-4B66-BE69-F051513E7853}"/>
              </a:ext>
            </a:extLst>
          </p:cNvPr>
          <p:cNvSpPr/>
          <p:nvPr/>
        </p:nvSpPr>
        <p:spPr>
          <a:xfrm>
            <a:off x="0" y="0"/>
            <a:ext cx="12192000" cy="6858000"/>
          </a:xfrm>
          <a:custGeom>
            <a:avLst/>
            <a:gdLst>
              <a:gd name="connsiteX0" fmla="*/ 5821470 w 12192000"/>
              <a:gd name="connsiteY0" fmla="*/ 3044401 h 6858000"/>
              <a:gd name="connsiteX1" fmla="*/ 5656218 w 12192000"/>
              <a:gd name="connsiteY1" fmla="*/ 3209653 h 6858000"/>
              <a:gd name="connsiteX2" fmla="*/ 5656218 w 12192000"/>
              <a:gd name="connsiteY2" fmla="*/ 5816448 h 6858000"/>
              <a:gd name="connsiteX3" fmla="*/ 5821470 w 12192000"/>
              <a:gd name="connsiteY3" fmla="*/ 5981700 h 6858000"/>
              <a:gd name="connsiteX4" fmla="*/ 9704890 w 12192000"/>
              <a:gd name="connsiteY4" fmla="*/ 5981700 h 6858000"/>
              <a:gd name="connsiteX5" fmla="*/ 9870142 w 12192000"/>
              <a:gd name="connsiteY5" fmla="*/ 5816448 h 6858000"/>
              <a:gd name="connsiteX6" fmla="*/ 9870142 w 12192000"/>
              <a:gd name="connsiteY6" fmla="*/ 3209653 h 6858000"/>
              <a:gd name="connsiteX7" fmla="*/ 9704890 w 12192000"/>
              <a:gd name="connsiteY7" fmla="*/ 3044401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821470" y="3044401"/>
                </a:moveTo>
                <a:cubicBezTo>
                  <a:pt x="5730204" y="3044401"/>
                  <a:pt x="5656218" y="3118387"/>
                  <a:pt x="5656218" y="3209653"/>
                </a:cubicBezTo>
                <a:lnTo>
                  <a:pt x="5656218" y="5816448"/>
                </a:lnTo>
                <a:cubicBezTo>
                  <a:pt x="5656218" y="5907714"/>
                  <a:pt x="5730204" y="5981700"/>
                  <a:pt x="5821470" y="5981700"/>
                </a:cubicBezTo>
                <a:lnTo>
                  <a:pt x="9704890" y="5981700"/>
                </a:lnTo>
                <a:cubicBezTo>
                  <a:pt x="9796156" y="5981700"/>
                  <a:pt x="9870142" y="5907714"/>
                  <a:pt x="9870142" y="5816448"/>
                </a:cubicBezTo>
                <a:lnTo>
                  <a:pt x="9870142" y="3209653"/>
                </a:lnTo>
                <a:cubicBezTo>
                  <a:pt x="9870142" y="3118387"/>
                  <a:pt x="9796156" y="3044401"/>
                  <a:pt x="9704890" y="304440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ustDataLst>
      <p:tags r:id="rId1"/>
    </p:custDataLst>
    <p:extLst>
      <p:ext uri="{BB962C8B-B14F-4D97-AF65-F5344CB8AC3E}">
        <p14:creationId xmlns:p14="http://schemas.microsoft.com/office/powerpoint/2010/main" val="1143258538"/>
      </p:ext>
    </p:extLst>
  </p:cSld>
  <p:clrMapOvr>
    <a:masterClrMapping/>
  </p:clrMapOvr>
  <mc:AlternateContent xmlns:mc="http://schemas.openxmlformats.org/markup-compatibility/2006" xmlns:p14="http://schemas.microsoft.com/office/powerpoint/2010/main">
    <mc:Choice Requires="p14">
      <p:transition spd="slow" p14:dur="2000" advTm="11701"/>
    </mc:Choice>
    <mc:Fallback xmlns="">
      <p:transition spd="slow" advTm="11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1CE57-4CB2-43A1-84A1-01BAC22BFCDB}"/>
              </a:ext>
            </a:extLst>
          </p:cNvPr>
          <p:cNvPicPr>
            <a:picLocks noChangeAspect="1"/>
          </p:cNvPicPr>
          <p:nvPr/>
        </p:nvPicPr>
        <p:blipFill>
          <a:blip r:embed="rId4"/>
          <a:stretch>
            <a:fillRect/>
          </a:stretch>
        </p:blipFill>
        <p:spPr>
          <a:xfrm>
            <a:off x="0" y="17418"/>
            <a:ext cx="12192000" cy="6823163"/>
          </a:xfrm>
          <a:prstGeom prst="rect">
            <a:avLst/>
          </a:prstGeom>
        </p:spPr>
      </p:pic>
      <p:grpSp>
        <p:nvGrpSpPr>
          <p:cNvPr id="7" name="Group 6">
            <a:extLst>
              <a:ext uri="{FF2B5EF4-FFF2-40B4-BE49-F238E27FC236}">
                <a16:creationId xmlns:a16="http://schemas.microsoft.com/office/drawing/2014/main" id="{FEE957EA-2244-4BE6-A86E-1B81B75257E3}"/>
              </a:ext>
            </a:extLst>
          </p:cNvPr>
          <p:cNvGrpSpPr/>
          <p:nvPr userDrawn="1"/>
        </p:nvGrpSpPr>
        <p:grpSpPr>
          <a:xfrm>
            <a:off x="5835191" y="3247862"/>
            <a:ext cx="804672" cy="804672"/>
            <a:chOff x="10901033" y="516564"/>
            <a:chExt cx="804672" cy="804672"/>
          </a:xfrm>
        </p:grpSpPr>
        <p:sp>
          <p:nvSpPr>
            <p:cNvPr id="8" name="Oval 7">
              <a:extLst>
                <a:ext uri="{FF2B5EF4-FFF2-40B4-BE49-F238E27FC236}">
                  <a16:creationId xmlns:a16="http://schemas.microsoft.com/office/drawing/2014/main" id="{1DCCA02C-75E2-4530-8B71-3962D86CA5E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69883EEB-1565-4CEB-885B-62341A4B18C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B7FE13A6-FD2B-4E1F-A66D-0037C7A471D1}"/>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76710B6-E044-4D3F-9419-ED5D273E440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EDC3AAF-B4AC-4E78-86C3-99CFE3255063}"/>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FAD651BE-8E40-426F-827C-24FEFA5DAE1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4" name="TextBox 13">
            <a:extLst>
              <a:ext uri="{FF2B5EF4-FFF2-40B4-BE49-F238E27FC236}">
                <a16:creationId xmlns:a16="http://schemas.microsoft.com/office/drawing/2014/main" id="{C78F29C8-3ED4-4D0B-ACB0-2FD037BFC836}"/>
              </a:ext>
            </a:extLst>
          </p:cNvPr>
          <p:cNvSpPr txBox="1"/>
          <p:nvPr/>
        </p:nvSpPr>
        <p:spPr>
          <a:xfrm>
            <a:off x="6748777" y="3186174"/>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Completeness</a:t>
            </a:r>
          </a:p>
        </p:txBody>
      </p:sp>
      <p:sp>
        <p:nvSpPr>
          <p:cNvPr id="15" name="TextBox 14">
            <a:extLst>
              <a:ext uri="{FF2B5EF4-FFF2-40B4-BE49-F238E27FC236}">
                <a16:creationId xmlns:a16="http://schemas.microsoft.com/office/drawing/2014/main" id="{5493226D-7E4E-4BB6-9C90-6CCBF9384BB6}"/>
              </a:ext>
            </a:extLst>
          </p:cNvPr>
          <p:cNvSpPr txBox="1"/>
          <p:nvPr/>
        </p:nvSpPr>
        <p:spPr>
          <a:xfrm>
            <a:off x="7415681" y="4438583"/>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Timeliness</a:t>
            </a:r>
          </a:p>
        </p:txBody>
      </p:sp>
      <p:sp>
        <p:nvSpPr>
          <p:cNvPr id="17" name="TextBox 16">
            <a:extLst>
              <a:ext uri="{FF2B5EF4-FFF2-40B4-BE49-F238E27FC236}">
                <a16:creationId xmlns:a16="http://schemas.microsoft.com/office/drawing/2014/main" id="{9EF07611-22AA-4E75-A535-7C5DBAC8BD5B}"/>
              </a:ext>
            </a:extLst>
          </p:cNvPr>
          <p:cNvSpPr txBox="1"/>
          <p:nvPr/>
        </p:nvSpPr>
        <p:spPr>
          <a:xfrm>
            <a:off x="7415681" y="3637035"/>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Keep track of missing data</a:t>
            </a:r>
          </a:p>
        </p:txBody>
      </p:sp>
      <p:sp>
        <p:nvSpPr>
          <p:cNvPr id="18" name="TextBox 17">
            <a:extLst>
              <a:ext uri="{FF2B5EF4-FFF2-40B4-BE49-F238E27FC236}">
                <a16:creationId xmlns:a16="http://schemas.microsoft.com/office/drawing/2014/main" id="{924255BD-04E1-4C52-840F-6E48A94B65F2}"/>
              </a:ext>
            </a:extLst>
          </p:cNvPr>
          <p:cNvSpPr txBox="1"/>
          <p:nvPr/>
        </p:nvSpPr>
        <p:spPr>
          <a:xfrm>
            <a:off x="7415681" y="4902607"/>
            <a:ext cx="4000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Data submitted on time</a:t>
            </a:r>
          </a:p>
        </p:txBody>
      </p:sp>
      <p:sp>
        <p:nvSpPr>
          <p:cNvPr id="19" name="Freeform: Shape 18">
            <a:extLst>
              <a:ext uri="{FF2B5EF4-FFF2-40B4-BE49-F238E27FC236}">
                <a16:creationId xmlns:a16="http://schemas.microsoft.com/office/drawing/2014/main" id="{3DC754EA-699F-4538-97ED-21DE36766ABE}"/>
              </a:ext>
            </a:extLst>
          </p:cNvPr>
          <p:cNvSpPr/>
          <p:nvPr/>
        </p:nvSpPr>
        <p:spPr>
          <a:xfrm>
            <a:off x="0" y="0"/>
            <a:ext cx="12192000" cy="6840581"/>
          </a:xfrm>
          <a:custGeom>
            <a:avLst/>
            <a:gdLst>
              <a:gd name="connsiteX0" fmla="*/ 5770033 w 12192000"/>
              <a:gd name="connsiteY0" fmla="*/ 3048000 h 6840581"/>
              <a:gd name="connsiteX1" fmla="*/ 5651499 w 12192000"/>
              <a:gd name="connsiteY1" fmla="*/ 3166534 h 6840581"/>
              <a:gd name="connsiteX2" fmla="*/ 5651499 w 12192000"/>
              <a:gd name="connsiteY2" fmla="*/ 5850466 h 6840581"/>
              <a:gd name="connsiteX3" fmla="*/ 5770033 w 12192000"/>
              <a:gd name="connsiteY3" fmla="*/ 5969000 h 6840581"/>
              <a:gd name="connsiteX4" fmla="*/ 11297646 w 12192000"/>
              <a:gd name="connsiteY4" fmla="*/ 5969000 h 6840581"/>
              <a:gd name="connsiteX5" fmla="*/ 11416180 w 12192000"/>
              <a:gd name="connsiteY5" fmla="*/ 5850466 h 6840581"/>
              <a:gd name="connsiteX6" fmla="*/ 11416180 w 12192000"/>
              <a:gd name="connsiteY6" fmla="*/ 3166534 h 6840581"/>
              <a:gd name="connsiteX7" fmla="*/ 11297646 w 12192000"/>
              <a:gd name="connsiteY7" fmla="*/ 3048000 h 6840581"/>
              <a:gd name="connsiteX8" fmla="*/ 0 w 12192000"/>
              <a:gd name="connsiteY8" fmla="*/ 0 h 6840581"/>
              <a:gd name="connsiteX9" fmla="*/ 12192000 w 12192000"/>
              <a:gd name="connsiteY9" fmla="*/ 0 h 6840581"/>
              <a:gd name="connsiteX10" fmla="*/ 12192000 w 12192000"/>
              <a:gd name="connsiteY10" fmla="*/ 6840581 h 6840581"/>
              <a:gd name="connsiteX11" fmla="*/ 0 w 12192000"/>
              <a:gd name="connsiteY11" fmla="*/ 6840581 h 684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40581">
                <a:moveTo>
                  <a:pt x="5770033" y="3048000"/>
                </a:moveTo>
                <a:cubicBezTo>
                  <a:pt x="5704568" y="3048000"/>
                  <a:pt x="5651499" y="3101069"/>
                  <a:pt x="5651499" y="3166534"/>
                </a:cubicBezTo>
                <a:lnTo>
                  <a:pt x="5651499" y="5850466"/>
                </a:lnTo>
                <a:cubicBezTo>
                  <a:pt x="5651499" y="5915931"/>
                  <a:pt x="5704568" y="5969000"/>
                  <a:pt x="5770033" y="5969000"/>
                </a:cubicBezTo>
                <a:lnTo>
                  <a:pt x="11297646" y="5969000"/>
                </a:lnTo>
                <a:cubicBezTo>
                  <a:pt x="11363111" y="5969000"/>
                  <a:pt x="11416180" y="5915931"/>
                  <a:pt x="11416180" y="5850466"/>
                </a:cubicBezTo>
                <a:lnTo>
                  <a:pt x="11416180" y="3166534"/>
                </a:lnTo>
                <a:cubicBezTo>
                  <a:pt x="11416180" y="3101069"/>
                  <a:pt x="11363111" y="3048000"/>
                  <a:pt x="11297646" y="3048000"/>
                </a:cubicBezTo>
                <a:close/>
                <a:moveTo>
                  <a:pt x="0" y="0"/>
                </a:moveTo>
                <a:lnTo>
                  <a:pt x="12192000" y="0"/>
                </a:lnTo>
                <a:lnTo>
                  <a:pt x="12192000" y="6840581"/>
                </a:lnTo>
                <a:lnTo>
                  <a:pt x="0" y="6840581"/>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ustDataLst>
      <p:tags r:id="rId1"/>
    </p:custDataLst>
    <p:extLst>
      <p:ext uri="{BB962C8B-B14F-4D97-AF65-F5344CB8AC3E}">
        <p14:creationId xmlns:p14="http://schemas.microsoft.com/office/powerpoint/2010/main" val="3859967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48" advTm="19128">
        <p159:morph option="byObject"/>
      </p:transition>
    </mc:Choice>
    <mc:Fallback xmlns="">
      <p:transition spd="med" advTm="191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pic>
        <p:nvPicPr>
          <p:cNvPr id="10" name="Graphic 9">
            <a:extLst>
              <a:ext uri="{FF2B5EF4-FFF2-40B4-BE49-F238E27FC236}">
                <a16:creationId xmlns:a16="http://schemas.microsoft.com/office/drawing/2014/main" id="{4F69637F-C7EE-4E02-8666-C123FC2777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2558" y="1600200"/>
            <a:ext cx="2193471" cy="2193471"/>
          </a:xfrm>
          <a:prstGeom prst="rect">
            <a:avLst/>
          </a:prstGeom>
        </p:spPr>
      </p:pic>
      <p:sp>
        <p:nvSpPr>
          <p:cNvPr id="11" name="Rectangle: Rounded Corners 10">
            <a:extLst>
              <a:ext uri="{FF2B5EF4-FFF2-40B4-BE49-F238E27FC236}">
                <a16:creationId xmlns:a16="http://schemas.microsoft.com/office/drawing/2014/main" id="{17C84D2E-EEF9-4918-9AC2-849261500173}"/>
              </a:ext>
            </a:extLst>
          </p:cNvPr>
          <p:cNvSpPr/>
          <p:nvPr/>
        </p:nvSpPr>
        <p:spPr>
          <a:xfrm>
            <a:off x="3042558" y="1294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entry</a:t>
            </a:r>
          </a:p>
        </p:txBody>
      </p:sp>
      <p:sp>
        <p:nvSpPr>
          <p:cNvPr id="12" name="TextBox 11">
            <a:extLst>
              <a:ext uri="{FF2B5EF4-FFF2-40B4-BE49-F238E27FC236}">
                <a16:creationId xmlns:a16="http://schemas.microsoft.com/office/drawing/2014/main" id="{300FA757-081F-4388-90A4-3EE495FB1FA5}"/>
              </a:ext>
            </a:extLst>
          </p:cNvPr>
          <p:cNvSpPr txBox="1"/>
          <p:nvPr/>
        </p:nvSpPr>
        <p:spPr>
          <a:xfrm>
            <a:off x="2698188" y="3697376"/>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Value types</a:t>
            </a:r>
          </a:p>
        </p:txBody>
      </p:sp>
      <p:sp>
        <p:nvSpPr>
          <p:cNvPr id="13" name="TextBox 12">
            <a:extLst>
              <a:ext uri="{FF2B5EF4-FFF2-40B4-BE49-F238E27FC236}">
                <a16:creationId xmlns:a16="http://schemas.microsoft.com/office/drawing/2014/main" id="{06DA16B3-FC74-455D-A708-1291625DA351}"/>
              </a:ext>
            </a:extLst>
          </p:cNvPr>
          <p:cNvSpPr txBox="1"/>
          <p:nvPr/>
        </p:nvSpPr>
        <p:spPr>
          <a:xfrm>
            <a:off x="2698188" y="4616892"/>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Validation rules</a:t>
            </a:r>
          </a:p>
        </p:txBody>
      </p:sp>
      <p:sp>
        <p:nvSpPr>
          <p:cNvPr id="14" name="TextBox 13">
            <a:extLst>
              <a:ext uri="{FF2B5EF4-FFF2-40B4-BE49-F238E27FC236}">
                <a16:creationId xmlns:a16="http://schemas.microsoft.com/office/drawing/2014/main" id="{9BBA9D44-0479-421D-BADD-D17C425C0C3E}"/>
              </a:ext>
            </a:extLst>
          </p:cNvPr>
          <p:cNvSpPr txBox="1"/>
          <p:nvPr/>
        </p:nvSpPr>
        <p:spPr>
          <a:xfrm>
            <a:off x="2698188" y="5536409"/>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Complete button </a:t>
            </a:r>
          </a:p>
        </p:txBody>
      </p:sp>
      <p:sp>
        <p:nvSpPr>
          <p:cNvPr id="15" name="Rectangle: Rounded Corners 14">
            <a:extLst>
              <a:ext uri="{FF2B5EF4-FFF2-40B4-BE49-F238E27FC236}">
                <a16:creationId xmlns:a16="http://schemas.microsoft.com/office/drawing/2014/main" id="{749FCEBC-5F7B-4700-A7AC-5FEB1697659A}"/>
              </a:ext>
            </a:extLst>
          </p:cNvPr>
          <p:cNvSpPr/>
          <p:nvPr/>
        </p:nvSpPr>
        <p:spPr>
          <a:xfrm>
            <a:off x="6736788" y="1294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quality</a:t>
            </a:r>
          </a:p>
        </p:txBody>
      </p:sp>
      <p:pic>
        <p:nvPicPr>
          <p:cNvPr id="16" name="Graphic 15">
            <a:extLst>
              <a:ext uri="{FF2B5EF4-FFF2-40B4-BE49-F238E27FC236}">
                <a16:creationId xmlns:a16="http://schemas.microsoft.com/office/drawing/2014/main" id="{D8C72B9B-F695-4E17-A77D-D8502CBCDA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8887" y="1734593"/>
            <a:ext cx="1924683" cy="1924683"/>
          </a:xfrm>
          <a:prstGeom prst="rect">
            <a:avLst/>
          </a:prstGeom>
        </p:spPr>
      </p:pic>
      <p:sp>
        <p:nvSpPr>
          <p:cNvPr id="17" name="Oval 16">
            <a:extLst>
              <a:ext uri="{FF2B5EF4-FFF2-40B4-BE49-F238E27FC236}">
                <a16:creationId xmlns:a16="http://schemas.microsoft.com/office/drawing/2014/main" id="{93413BBC-001D-4D19-9381-058F4D12866A}"/>
              </a:ext>
            </a:extLst>
          </p:cNvPr>
          <p:cNvSpPr/>
          <p:nvPr/>
        </p:nvSpPr>
        <p:spPr>
          <a:xfrm>
            <a:off x="5892916" y="3663646"/>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grpSp>
        <p:nvGrpSpPr>
          <p:cNvPr id="18" name="Group 17">
            <a:extLst>
              <a:ext uri="{FF2B5EF4-FFF2-40B4-BE49-F238E27FC236}">
                <a16:creationId xmlns:a16="http://schemas.microsoft.com/office/drawing/2014/main" id="{3A867D3C-0383-42EE-BC98-C7FBD7E129F2}"/>
              </a:ext>
            </a:extLst>
          </p:cNvPr>
          <p:cNvGrpSpPr/>
          <p:nvPr/>
        </p:nvGrpSpPr>
        <p:grpSpPr>
          <a:xfrm>
            <a:off x="7219965" y="3491221"/>
            <a:ext cx="914400" cy="914400"/>
            <a:chOff x="7069528" y="2557564"/>
            <a:chExt cx="914400" cy="914400"/>
          </a:xfrm>
        </p:grpSpPr>
        <p:pic>
          <p:nvPicPr>
            <p:cNvPr id="19" name="Graphic 18" descr="Flip calendar with solid fill">
              <a:extLst>
                <a:ext uri="{FF2B5EF4-FFF2-40B4-BE49-F238E27FC236}">
                  <a16:creationId xmlns:a16="http://schemas.microsoft.com/office/drawing/2014/main" id="{3C1BA5A2-D5C8-4525-B59F-77D91F8762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9528" y="2557564"/>
              <a:ext cx="914400" cy="914400"/>
            </a:xfrm>
            <a:prstGeom prst="rect">
              <a:avLst/>
            </a:prstGeom>
          </p:spPr>
        </p:pic>
        <p:sp>
          <p:nvSpPr>
            <p:cNvPr id="20" name="TextBox 19">
              <a:extLst>
                <a:ext uri="{FF2B5EF4-FFF2-40B4-BE49-F238E27FC236}">
                  <a16:creationId xmlns:a16="http://schemas.microsoft.com/office/drawing/2014/main" id="{5320CC85-C702-4642-89E1-F0302EAC82BB}"/>
                </a:ext>
              </a:extLst>
            </p:cNvPr>
            <p:cNvSpPr txBox="1"/>
            <p:nvPr/>
          </p:nvSpPr>
          <p:spPr>
            <a:xfrm>
              <a:off x="7301540" y="2953013"/>
              <a:ext cx="450376" cy="369332"/>
            </a:xfrm>
            <a:prstGeom prst="rect">
              <a:avLst/>
            </a:prstGeom>
            <a:noFill/>
          </p:spPr>
          <p:txBody>
            <a:bodyPr wrap="square" rtlCol="0">
              <a:spAutoFit/>
            </a:bodyPr>
            <a:lstStyle/>
            <a:p>
              <a:pPr algn="l">
                <a:buClr>
                  <a:srgbClr val="008CCF"/>
                </a:buClr>
              </a:pPr>
              <a:r>
                <a:rPr lang="en-US" dirty="0">
                  <a:solidFill>
                    <a:schemeClr val="accent3"/>
                  </a:solidFill>
                  <a:latin typeface="+mj-lt"/>
                </a:rPr>
                <a:t>18</a:t>
              </a:r>
            </a:p>
          </p:txBody>
        </p:sp>
      </p:grpSp>
      <p:pic>
        <p:nvPicPr>
          <p:cNvPr id="21" name="Graphic 20" descr="Chat bubble with solid fill">
            <a:extLst>
              <a:ext uri="{FF2B5EF4-FFF2-40B4-BE49-F238E27FC236}">
                <a16:creationId xmlns:a16="http://schemas.microsoft.com/office/drawing/2014/main" id="{D746414E-451F-4427-9C6C-1F1F54A0B6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04261" y="3491221"/>
            <a:ext cx="914400" cy="914400"/>
          </a:xfrm>
          <a:prstGeom prst="rect">
            <a:avLst/>
          </a:prstGeom>
        </p:spPr>
      </p:pic>
      <p:sp>
        <p:nvSpPr>
          <p:cNvPr id="22" name="Oval 21">
            <a:extLst>
              <a:ext uri="{FF2B5EF4-FFF2-40B4-BE49-F238E27FC236}">
                <a16:creationId xmlns:a16="http://schemas.microsoft.com/office/drawing/2014/main" id="{540DE02A-7083-42BB-9EF3-30DD2F7B850F}"/>
              </a:ext>
            </a:extLst>
          </p:cNvPr>
          <p:cNvSpPr/>
          <p:nvPr/>
        </p:nvSpPr>
        <p:spPr>
          <a:xfrm>
            <a:off x="6607240" y="3663646"/>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600" dirty="0"/>
              <a:t>≥0</a:t>
            </a:r>
          </a:p>
        </p:txBody>
      </p:sp>
      <p:grpSp>
        <p:nvGrpSpPr>
          <p:cNvPr id="26" name="Group 25">
            <a:extLst>
              <a:ext uri="{FF2B5EF4-FFF2-40B4-BE49-F238E27FC236}">
                <a16:creationId xmlns:a16="http://schemas.microsoft.com/office/drawing/2014/main" id="{AF8BA758-B4AB-4F3F-8DD5-C010EE62693F}"/>
              </a:ext>
            </a:extLst>
          </p:cNvPr>
          <p:cNvGrpSpPr/>
          <p:nvPr/>
        </p:nvGrpSpPr>
        <p:grpSpPr>
          <a:xfrm>
            <a:off x="8177539" y="3702429"/>
            <a:ext cx="1045449" cy="491984"/>
            <a:chOff x="7455493" y="4693242"/>
            <a:chExt cx="1045449" cy="491984"/>
          </a:xfrm>
        </p:grpSpPr>
        <p:sp>
          <p:nvSpPr>
            <p:cNvPr id="29" name="TextBox 28">
              <a:extLst>
                <a:ext uri="{FF2B5EF4-FFF2-40B4-BE49-F238E27FC236}">
                  <a16:creationId xmlns:a16="http://schemas.microsoft.com/office/drawing/2014/main" id="{0401B46F-589D-4471-B642-3A292F20DD11}"/>
                </a:ext>
              </a:extLst>
            </p:cNvPr>
            <p:cNvSpPr txBox="1"/>
            <p:nvPr/>
          </p:nvSpPr>
          <p:spPr>
            <a:xfrm>
              <a:off x="7831960" y="4715653"/>
              <a:ext cx="292518" cy="461665"/>
            </a:xfrm>
            <a:prstGeom prst="rect">
              <a:avLst/>
            </a:prstGeom>
            <a:noFill/>
          </p:spPr>
          <p:txBody>
            <a:bodyPr wrap="square" rtlCol="0">
              <a:spAutoFit/>
            </a:bodyPr>
            <a:lstStyle/>
            <a:p>
              <a:pPr algn="ctr">
                <a:buClr>
                  <a:srgbClr val="008CCF"/>
                </a:buClr>
              </a:pPr>
              <a:r>
                <a:rPr lang="en-US" sz="2400" dirty="0">
                  <a:solidFill>
                    <a:schemeClr val="accent3"/>
                  </a:solidFill>
                  <a:latin typeface="+mj-lt"/>
                </a:rPr>
                <a:t>/</a:t>
              </a:r>
            </a:p>
          </p:txBody>
        </p:sp>
        <p:sp>
          <p:nvSpPr>
            <p:cNvPr id="30" name="Freeform: Shape 29">
              <a:extLst>
                <a:ext uri="{FF2B5EF4-FFF2-40B4-BE49-F238E27FC236}">
                  <a16:creationId xmlns:a16="http://schemas.microsoft.com/office/drawing/2014/main" id="{11B4093D-B01A-400A-8925-2E07F27A6D14}"/>
                </a:ext>
              </a:extLst>
            </p:cNvPr>
            <p:cNvSpPr/>
            <p:nvPr/>
          </p:nvSpPr>
          <p:spPr>
            <a:xfrm>
              <a:off x="8065049" y="4799981"/>
              <a:ext cx="435893" cy="385245"/>
            </a:xfrm>
            <a:custGeom>
              <a:avLst/>
              <a:gdLst>
                <a:gd name="connsiteX0" fmla="*/ 281559 w 288321"/>
                <a:gd name="connsiteY0" fmla="*/ 97010 h 254820"/>
                <a:gd name="connsiteX1" fmla="*/ 269748 w 288321"/>
                <a:gd name="connsiteY1" fmla="*/ 73512 h 254820"/>
                <a:gd name="connsiteX2" fmla="*/ 271434 w 288321"/>
                <a:gd name="connsiteY2" fmla="*/ 64673 h 254820"/>
                <a:gd name="connsiteX3" fmla="*/ 263185 w 288321"/>
                <a:gd name="connsiteY3" fmla="*/ 43375 h 254820"/>
                <a:gd name="connsiteX4" fmla="*/ 253908 w 288321"/>
                <a:gd name="connsiteY4" fmla="*/ 36707 h 254820"/>
                <a:gd name="connsiteX5" fmla="*/ 254594 w 288321"/>
                <a:gd name="connsiteY5" fmla="*/ 27278 h 254820"/>
                <a:gd name="connsiteX6" fmla="*/ 224342 w 288321"/>
                <a:gd name="connsiteY6" fmla="*/ 65 h 254820"/>
                <a:gd name="connsiteX7" fmla="*/ 164392 w 288321"/>
                <a:gd name="connsiteY7" fmla="*/ 65 h 254820"/>
                <a:gd name="connsiteX8" fmla="*/ 111166 w 288321"/>
                <a:gd name="connsiteY8" fmla="*/ 18696 h 254820"/>
                <a:gd name="connsiteX9" fmla="*/ 93716 w 288321"/>
                <a:gd name="connsiteY9" fmla="*/ 27001 h 254820"/>
                <a:gd name="connsiteX10" fmla="*/ 81991 w 288321"/>
                <a:gd name="connsiteY10" fmla="*/ 27001 h 254820"/>
                <a:gd name="connsiteX11" fmla="*/ 60007 w 288321"/>
                <a:gd name="connsiteY11" fmla="*/ 10275 h 254820"/>
                <a:gd name="connsiteX12" fmla="*/ 0 w 288321"/>
                <a:gd name="connsiteY12" fmla="*/ 10275 h 254820"/>
                <a:gd name="connsiteX13" fmla="*/ 0 w 288321"/>
                <a:gd name="connsiteY13" fmla="*/ 170591 h 254820"/>
                <a:gd name="connsiteX14" fmla="*/ 60103 w 288321"/>
                <a:gd name="connsiteY14" fmla="*/ 170591 h 254820"/>
                <a:gd name="connsiteX15" fmla="*/ 82105 w 288321"/>
                <a:gd name="connsiteY15" fmla="*/ 153836 h 254820"/>
                <a:gd name="connsiteX16" fmla="*/ 85411 w 288321"/>
                <a:gd name="connsiteY16" fmla="*/ 153836 h 254820"/>
                <a:gd name="connsiteX17" fmla="*/ 96841 w 288321"/>
                <a:gd name="connsiteY17" fmla="*/ 157084 h 254820"/>
                <a:gd name="connsiteX18" fmla="*/ 144732 w 288321"/>
                <a:gd name="connsiteY18" fmla="*/ 225140 h 254820"/>
                <a:gd name="connsiteX19" fmla="*/ 174488 w 288321"/>
                <a:gd name="connsiteY19" fmla="*/ 254820 h 254820"/>
                <a:gd name="connsiteX20" fmla="*/ 174536 w 288321"/>
                <a:gd name="connsiteY20" fmla="*/ 254820 h 254820"/>
                <a:gd name="connsiteX21" fmla="*/ 177394 w 288321"/>
                <a:gd name="connsiteY21" fmla="*/ 254677 h 254820"/>
                <a:gd name="connsiteX22" fmla="*/ 204197 w 288321"/>
                <a:gd name="connsiteY22" fmla="*/ 223740 h 254820"/>
                <a:gd name="connsiteX23" fmla="*/ 195272 w 288321"/>
                <a:gd name="connsiteY23" fmla="*/ 163733 h 254820"/>
                <a:gd name="connsiteX24" fmla="*/ 194243 w 288321"/>
                <a:gd name="connsiteY24" fmla="*/ 160875 h 254820"/>
                <a:gd name="connsiteX25" fmla="*/ 194672 w 288321"/>
                <a:gd name="connsiteY25" fmla="*/ 160570 h 254820"/>
                <a:gd name="connsiteX26" fmla="*/ 258699 w 288321"/>
                <a:gd name="connsiteY26" fmla="*/ 160570 h 254820"/>
                <a:gd name="connsiteX27" fmla="*/ 288322 w 288321"/>
                <a:gd name="connsiteY27" fmla="*/ 130720 h 254820"/>
                <a:gd name="connsiteX28" fmla="*/ 288322 w 288321"/>
                <a:gd name="connsiteY28" fmla="*/ 130681 h 254820"/>
                <a:gd name="connsiteX29" fmla="*/ 279083 w 288321"/>
                <a:gd name="connsiteY29" fmla="*/ 109088 h 254820"/>
                <a:gd name="connsiteX30" fmla="*/ 281559 w 288321"/>
                <a:gd name="connsiteY30" fmla="*/ 97010 h 254820"/>
                <a:gd name="connsiteX31" fmla="*/ 63903 w 288321"/>
                <a:gd name="connsiteY31" fmla="*/ 148493 h 254820"/>
                <a:gd name="connsiteX32" fmla="*/ 60093 w 288321"/>
                <a:gd name="connsiteY32" fmla="*/ 151541 h 254820"/>
                <a:gd name="connsiteX33" fmla="*/ 19050 w 288321"/>
                <a:gd name="connsiteY33" fmla="*/ 151541 h 254820"/>
                <a:gd name="connsiteX34" fmla="*/ 19050 w 288321"/>
                <a:gd name="connsiteY34" fmla="*/ 29325 h 254820"/>
                <a:gd name="connsiteX35" fmla="*/ 60007 w 288321"/>
                <a:gd name="connsiteY35" fmla="*/ 29325 h 254820"/>
                <a:gd name="connsiteX36" fmla="*/ 63913 w 288321"/>
                <a:gd name="connsiteY36" fmla="*/ 33221 h 254820"/>
                <a:gd name="connsiteX37" fmla="*/ 266157 w 288321"/>
                <a:gd name="connsiteY37" fmla="*/ 138396 h 254820"/>
                <a:gd name="connsiteX38" fmla="*/ 258699 w 288321"/>
                <a:gd name="connsiteY38" fmla="*/ 141549 h 254820"/>
                <a:gd name="connsiteX39" fmla="*/ 194681 w 288321"/>
                <a:gd name="connsiteY39" fmla="*/ 141549 h 254820"/>
                <a:gd name="connsiteX40" fmla="*/ 175079 w 288321"/>
                <a:gd name="connsiteY40" fmla="*/ 160380 h 254820"/>
                <a:gd name="connsiteX41" fmla="*/ 175079 w 288321"/>
                <a:gd name="connsiteY41" fmla="*/ 161475 h 254820"/>
                <a:gd name="connsiteX42" fmla="*/ 177336 w 288321"/>
                <a:gd name="connsiteY42" fmla="*/ 170153 h 254820"/>
                <a:gd name="connsiteX43" fmla="*/ 185156 w 288321"/>
                <a:gd name="connsiteY43" fmla="*/ 223836 h 254820"/>
                <a:gd name="connsiteX44" fmla="*/ 175574 w 288321"/>
                <a:gd name="connsiteY44" fmla="*/ 235770 h 254820"/>
                <a:gd name="connsiteX45" fmla="*/ 167326 w 288321"/>
                <a:gd name="connsiteY45" fmla="*/ 233056 h 254820"/>
                <a:gd name="connsiteX46" fmla="*/ 163820 w 288321"/>
                <a:gd name="connsiteY46" fmla="*/ 225169 h 254820"/>
                <a:gd name="connsiteX47" fmla="*/ 106842 w 288321"/>
                <a:gd name="connsiteY47" fmla="*/ 140873 h 254820"/>
                <a:gd name="connsiteX48" fmla="*/ 85401 w 288321"/>
                <a:gd name="connsiteY48" fmla="*/ 134815 h 254820"/>
                <a:gd name="connsiteX49" fmla="*/ 83048 w 288321"/>
                <a:gd name="connsiteY49" fmla="*/ 134815 h 254820"/>
                <a:gd name="connsiteX50" fmla="*/ 83048 w 288321"/>
                <a:gd name="connsiteY50" fmla="*/ 46080 h 254820"/>
                <a:gd name="connsiteX51" fmla="*/ 93716 w 288321"/>
                <a:gd name="connsiteY51" fmla="*/ 46080 h 254820"/>
                <a:gd name="connsiteX52" fmla="*/ 122882 w 288321"/>
                <a:gd name="connsiteY52" fmla="*/ 33697 h 254820"/>
                <a:gd name="connsiteX53" fmla="*/ 164392 w 288321"/>
                <a:gd name="connsiteY53" fmla="*/ 19096 h 254820"/>
                <a:gd name="connsiteX54" fmla="*/ 224342 w 288321"/>
                <a:gd name="connsiteY54" fmla="*/ 19096 h 254820"/>
                <a:gd name="connsiteX55" fmla="*/ 235601 w 288321"/>
                <a:gd name="connsiteY55" fmla="*/ 28735 h 254820"/>
                <a:gd name="connsiteX56" fmla="*/ 233105 w 288321"/>
                <a:gd name="connsiteY56" fmla="*/ 36355 h 254820"/>
                <a:gd name="connsiteX57" fmla="*/ 231324 w 288321"/>
                <a:gd name="connsiteY57" fmla="*/ 46775 h 254820"/>
                <a:gd name="connsiteX58" fmla="*/ 240563 w 288321"/>
                <a:gd name="connsiteY58" fmla="*/ 52719 h 254820"/>
                <a:gd name="connsiteX59" fmla="*/ 249450 w 288321"/>
                <a:gd name="connsiteY59" fmla="*/ 56529 h 254820"/>
                <a:gd name="connsiteX60" fmla="*/ 249574 w 288321"/>
                <a:gd name="connsiteY60" fmla="*/ 70616 h 254820"/>
                <a:gd name="connsiteX61" fmla="*/ 249394 w 288321"/>
                <a:gd name="connsiteY61" fmla="*/ 84086 h 254820"/>
                <a:gd name="connsiteX62" fmla="*/ 254165 w 288321"/>
                <a:gd name="connsiteY62" fmla="*/ 86742 h 254820"/>
                <a:gd name="connsiteX63" fmla="*/ 262509 w 288321"/>
                <a:gd name="connsiteY63" fmla="*/ 96962 h 254820"/>
                <a:gd name="connsiteX64" fmla="*/ 259166 w 288321"/>
                <a:gd name="connsiteY64" fmla="*/ 104821 h 254820"/>
                <a:gd name="connsiteX65" fmla="*/ 258648 w 288321"/>
                <a:gd name="connsiteY65" fmla="*/ 118281 h 254820"/>
                <a:gd name="connsiteX66" fmla="*/ 262528 w 288321"/>
                <a:gd name="connsiteY66" fmla="*/ 120813 h 254820"/>
                <a:gd name="connsiteX67" fmla="*/ 269272 w 288321"/>
                <a:gd name="connsiteY67" fmla="*/ 130748 h 254820"/>
                <a:gd name="connsiteX68" fmla="*/ 266157 w 288321"/>
                <a:gd name="connsiteY68" fmla="*/ 138396 h 2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1" h="254820">
                  <a:moveTo>
                    <a:pt x="281559" y="97010"/>
                  </a:moveTo>
                  <a:cubicBezTo>
                    <a:pt x="281507" y="87763"/>
                    <a:pt x="277137" y="79071"/>
                    <a:pt x="269748" y="73512"/>
                  </a:cubicBezTo>
                  <a:cubicBezTo>
                    <a:pt x="270746" y="70666"/>
                    <a:pt x="271314" y="67686"/>
                    <a:pt x="271434" y="64673"/>
                  </a:cubicBezTo>
                  <a:cubicBezTo>
                    <a:pt x="271726" y="56742"/>
                    <a:pt x="268743" y="49039"/>
                    <a:pt x="263185" y="43375"/>
                  </a:cubicBezTo>
                  <a:cubicBezTo>
                    <a:pt x="260533" y="40596"/>
                    <a:pt x="257386" y="38336"/>
                    <a:pt x="253908" y="36707"/>
                  </a:cubicBezTo>
                  <a:cubicBezTo>
                    <a:pt x="254624" y="33618"/>
                    <a:pt x="254856" y="30437"/>
                    <a:pt x="254594" y="27278"/>
                  </a:cubicBezTo>
                  <a:cubicBezTo>
                    <a:pt x="253097" y="11732"/>
                    <a:pt x="239959" y="-87"/>
                    <a:pt x="224342" y="65"/>
                  </a:cubicBezTo>
                  <a:lnTo>
                    <a:pt x="164392" y="65"/>
                  </a:lnTo>
                  <a:cubicBezTo>
                    <a:pt x="144924" y="-736"/>
                    <a:pt x="125884" y="5927"/>
                    <a:pt x="111166" y="18696"/>
                  </a:cubicBezTo>
                  <a:cubicBezTo>
                    <a:pt x="106592" y="23549"/>
                    <a:pt x="100367" y="26512"/>
                    <a:pt x="93716" y="27001"/>
                  </a:cubicBezTo>
                  <a:lnTo>
                    <a:pt x="81991" y="27001"/>
                  </a:lnTo>
                  <a:cubicBezTo>
                    <a:pt x="79224" y="17140"/>
                    <a:pt x="70250" y="10312"/>
                    <a:pt x="60007" y="10275"/>
                  </a:cubicBezTo>
                  <a:lnTo>
                    <a:pt x="0" y="10275"/>
                  </a:lnTo>
                  <a:lnTo>
                    <a:pt x="0" y="170591"/>
                  </a:lnTo>
                  <a:lnTo>
                    <a:pt x="60103" y="170591"/>
                  </a:lnTo>
                  <a:cubicBezTo>
                    <a:pt x="70360" y="170559"/>
                    <a:pt x="79347" y="163716"/>
                    <a:pt x="82105" y="153836"/>
                  </a:cubicBezTo>
                  <a:lnTo>
                    <a:pt x="85411" y="153836"/>
                  </a:lnTo>
                  <a:cubicBezTo>
                    <a:pt x="89446" y="153851"/>
                    <a:pt x="93400" y="154975"/>
                    <a:pt x="96841" y="157084"/>
                  </a:cubicBezTo>
                  <a:cubicBezTo>
                    <a:pt x="111242" y="165914"/>
                    <a:pt x="144732" y="190222"/>
                    <a:pt x="144732" y="225140"/>
                  </a:cubicBezTo>
                  <a:cubicBezTo>
                    <a:pt x="144753" y="241553"/>
                    <a:pt x="158076" y="254841"/>
                    <a:pt x="174488" y="254820"/>
                  </a:cubicBezTo>
                  <a:cubicBezTo>
                    <a:pt x="174505" y="254820"/>
                    <a:pt x="174520" y="254820"/>
                    <a:pt x="174536" y="254820"/>
                  </a:cubicBezTo>
                  <a:cubicBezTo>
                    <a:pt x="175489" y="254820"/>
                    <a:pt x="176441" y="254773"/>
                    <a:pt x="177394" y="254677"/>
                  </a:cubicBezTo>
                  <a:cubicBezTo>
                    <a:pt x="192925" y="252736"/>
                    <a:pt x="204488" y="239390"/>
                    <a:pt x="204197" y="223740"/>
                  </a:cubicBezTo>
                  <a:cubicBezTo>
                    <a:pt x="205007" y="203356"/>
                    <a:pt x="201979" y="183000"/>
                    <a:pt x="195272" y="163733"/>
                  </a:cubicBezTo>
                  <a:cubicBezTo>
                    <a:pt x="194853" y="162542"/>
                    <a:pt x="194462" y="161599"/>
                    <a:pt x="194243" y="160875"/>
                  </a:cubicBezTo>
                  <a:cubicBezTo>
                    <a:pt x="194327" y="160709"/>
                    <a:pt x="194487" y="160595"/>
                    <a:pt x="194672" y="160570"/>
                  </a:cubicBezTo>
                  <a:lnTo>
                    <a:pt x="258699" y="160570"/>
                  </a:lnTo>
                  <a:cubicBezTo>
                    <a:pt x="275122" y="160508"/>
                    <a:pt x="288385" y="147143"/>
                    <a:pt x="288322" y="130720"/>
                  </a:cubicBezTo>
                  <a:cubicBezTo>
                    <a:pt x="288322" y="130707"/>
                    <a:pt x="288322" y="130694"/>
                    <a:pt x="288322" y="130681"/>
                  </a:cubicBezTo>
                  <a:cubicBezTo>
                    <a:pt x="288339" y="122520"/>
                    <a:pt x="284998" y="114711"/>
                    <a:pt x="279083" y="109088"/>
                  </a:cubicBezTo>
                  <a:cubicBezTo>
                    <a:pt x="280730" y="105275"/>
                    <a:pt x="281574" y="101164"/>
                    <a:pt x="281559" y="97010"/>
                  </a:cubicBezTo>
                  <a:close/>
                  <a:moveTo>
                    <a:pt x="63903" y="148493"/>
                  </a:moveTo>
                  <a:cubicBezTo>
                    <a:pt x="63483" y="150263"/>
                    <a:pt x="61913" y="151520"/>
                    <a:pt x="60093" y="151541"/>
                  </a:cubicBezTo>
                  <a:lnTo>
                    <a:pt x="19050" y="151541"/>
                  </a:lnTo>
                  <a:lnTo>
                    <a:pt x="19050" y="29325"/>
                  </a:lnTo>
                  <a:lnTo>
                    <a:pt x="60007" y="29325"/>
                  </a:lnTo>
                  <a:cubicBezTo>
                    <a:pt x="62148" y="29356"/>
                    <a:pt x="63877" y="31081"/>
                    <a:pt x="63913" y="33221"/>
                  </a:cubicBezTo>
                  <a:close/>
                  <a:moveTo>
                    <a:pt x="266157" y="138396"/>
                  </a:moveTo>
                  <a:cubicBezTo>
                    <a:pt x="264194" y="140404"/>
                    <a:pt x="261507" y="141540"/>
                    <a:pt x="258699" y="141549"/>
                  </a:cubicBezTo>
                  <a:lnTo>
                    <a:pt x="194681" y="141549"/>
                  </a:lnTo>
                  <a:cubicBezTo>
                    <a:pt x="184179" y="141614"/>
                    <a:pt x="175565" y="149888"/>
                    <a:pt x="175079" y="160380"/>
                  </a:cubicBezTo>
                  <a:cubicBezTo>
                    <a:pt x="175060" y="160745"/>
                    <a:pt x="175060" y="161111"/>
                    <a:pt x="175079" y="161475"/>
                  </a:cubicBezTo>
                  <a:cubicBezTo>
                    <a:pt x="175416" y="164460"/>
                    <a:pt x="176176" y="167382"/>
                    <a:pt x="177336" y="170153"/>
                  </a:cubicBezTo>
                  <a:cubicBezTo>
                    <a:pt x="183283" y="187400"/>
                    <a:pt x="185936" y="205609"/>
                    <a:pt x="185156" y="223836"/>
                  </a:cubicBezTo>
                  <a:cubicBezTo>
                    <a:pt x="185408" y="229654"/>
                    <a:pt x="181309" y="234758"/>
                    <a:pt x="175574" y="235770"/>
                  </a:cubicBezTo>
                  <a:cubicBezTo>
                    <a:pt x="172564" y="236073"/>
                    <a:pt x="169567" y="235087"/>
                    <a:pt x="167326" y="233056"/>
                  </a:cubicBezTo>
                  <a:cubicBezTo>
                    <a:pt x="165087" y="231046"/>
                    <a:pt x="163813" y="228177"/>
                    <a:pt x="163820" y="225169"/>
                  </a:cubicBezTo>
                  <a:cubicBezTo>
                    <a:pt x="163820" y="182230"/>
                    <a:pt x="128121" y="153922"/>
                    <a:pt x="106842" y="140873"/>
                  </a:cubicBezTo>
                  <a:cubicBezTo>
                    <a:pt x="100391" y="136915"/>
                    <a:pt x="92970" y="134819"/>
                    <a:pt x="85401" y="134815"/>
                  </a:cubicBezTo>
                  <a:lnTo>
                    <a:pt x="83048" y="134815"/>
                  </a:lnTo>
                  <a:lnTo>
                    <a:pt x="83048" y="46080"/>
                  </a:lnTo>
                  <a:lnTo>
                    <a:pt x="93716" y="46080"/>
                  </a:lnTo>
                  <a:cubicBezTo>
                    <a:pt x="104631" y="45686"/>
                    <a:pt x="115017" y="41277"/>
                    <a:pt x="122882" y="33697"/>
                  </a:cubicBezTo>
                  <a:cubicBezTo>
                    <a:pt x="134244" y="23534"/>
                    <a:pt x="149169" y="18285"/>
                    <a:pt x="164392" y="19096"/>
                  </a:cubicBezTo>
                  <a:lnTo>
                    <a:pt x="224342" y="19096"/>
                  </a:lnTo>
                  <a:cubicBezTo>
                    <a:pt x="230002" y="18973"/>
                    <a:pt x="234850" y="23124"/>
                    <a:pt x="235601" y="28735"/>
                  </a:cubicBezTo>
                  <a:cubicBezTo>
                    <a:pt x="235982" y="31523"/>
                    <a:pt x="235062" y="34332"/>
                    <a:pt x="233105" y="36355"/>
                  </a:cubicBezTo>
                  <a:cubicBezTo>
                    <a:pt x="230435" y="39136"/>
                    <a:pt x="229730" y="43264"/>
                    <a:pt x="231324" y="46775"/>
                  </a:cubicBezTo>
                  <a:cubicBezTo>
                    <a:pt x="232964" y="50403"/>
                    <a:pt x="236582" y="52730"/>
                    <a:pt x="240563" y="52719"/>
                  </a:cubicBezTo>
                  <a:cubicBezTo>
                    <a:pt x="243920" y="52732"/>
                    <a:pt x="247127" y="54107"/>
                    <a:pt x="249450" y="56529"/>
                  </a:cubicBezTo>
                  <a:cubicBezTo>
                    <a:pt x="253343" y="60398"/>
                    <a:pt x="253398" y="66679"/>
                    <a:pt x="249574" y="70616"/>
                  </a:cubicBezTo>
                  <a:cubicBezTo>
                    <a:pt x="245805" y="74286"/>
                    <a:pt x="245724" y="80317"/>
                    <a:pt x="249394" y="84086"/>
                  </a:cubicBezTo>
                  <a:cubicBezTo>
                    <a:pt x="250690" y="85418"/>
                    <a:pt x="252350" y="86341"/>
                    <a:pt x="254165" y="86742"/>
                  </a:cubicBezTo>
                  <a:cubicBezTo>
                    <a:pt x="258982" y="87799"/>
                    <a:pt x="262438" y="92031"/>
                    <a:pt x="262509" y="96962"/>
                  </a:cubicBezTo>
                  <a:cubicBezTo>
                    <a:pt x="262518" y="99930"/>
                    <a:pt x="261310" y="102770"/>
                    <a:pt x="259166" y="104821"/>
                  </a:cubicBezTo>
                  <a:cubicBezTo>
                    <a:pt x="255305" y="108394"/>
                    <a:pt x="255074" y="114421"/>
                    <a:pt x="258648" y="118281"/>
                  </a:cubicBezTo>
                  <a:cubicBezTo>
                    <a:pt x="259713" y="119432"/>
                    <a:pt x="261046" y="120302"/>
                    <a:pt x="262528" y="120813"/>
                  </a:cubicBezTo>
                  <a:cubicBezTo>
                    <a:pt x="266669" y="122343"/>
                    <a:pt x="269378" y="126335"/>
                    <a:pt x="269272" y="130748"/>
                  </a:cubicBezTo>
                  <a:cubicBezTo>
                    <a:pt x="269307" y="133613"/>
                    <a:pt x="268184" y="136370"/>
                    <a:pt x="266157" y="138396"/>
                  </a:cubicBezTo>
                  <a:close/>
                </a:path>
              </a:pathLst>
            </a:custGeom>
            <a:solidFill>
              <a:schemeClr val="accent3"/>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34674A6-D620-4398-B362-45BBFEF89B2E}"/>
                </a:ext>
              </a:extLst>
            </p:cNvPr>
            <p:cNvSpPr/>
            <p:nvPr/>
          </p:nvSpPr>
          <p:spPr>
            <a:xfrm flipH="1">
              <a:off x="7455493" y="4693242"/>
              <a:ext cx="435896" cy="385233"/>
            </a:xfrm>
            <a:custGeom>
              <a:avLst/>
              <a:gdLst>
                <a:gd name="connsiteX0" fmla="*/ 279683 w 288323"/>
                <a:gd name="connsiteY0" fmla="*/ 103025 h 254812"/>
                <a:gd name="connsiteX1" fmla="*/ 258728 w 288323"/>
                <a:gd name="connsiteY1" fmla="*/ 94233 h 254812"/>
                <a:gd name="connsiteX2" fmla="*/ 194681 w 288323"/>
                <a:gd name="connsiteY2" fmla="*/ 94233 h 254812"/>
                <a:gd name="connsiteX3" fmla="*/ 194262 w 288323"/>
                <a:gd name="connsiteY3" fmla="*/ 93957 h 254812"/>
                <a:gd name="connsiteX4" fmla="*/ 195282 w 288323"/>
                <a:gd name="connsiteY4" fmla="*/ 91100 h 254812"/>
                <a:gd name="connsiteX5" fmla="*/ 204206 w 288323"/>
                <a:gd name="connsiteY5" fmla="*/ 31092 h 254812"/>
                <a:gd name="connsiteX6" fmla="*/ 177403 w 288323"/>
                <a:gd name="connsiteY6" fmla="*/ 145 h 254812"/>
                <a:gd name="connsiteX7" fmla="*/ 144913 w 288323"/>
                <a:gd name="connsiteY7" fmla="*/ 26806 h 254812"/>
                <a:gd name="connsiteX8" fmla="*/ 144770 w 288323"/>
                <a:gd name="connsiteY8" fmla="*/ 29673 h 254812"/>
                <a:gd name="connsiteX9" fmla="*/ 96888 w 288323"/>
                <a:gd name="connsiteY9" fmla="*/ 97739 h 254812"/>
                <a:gd name="connsiteX10" fmla="*/ 85401 w 288323"/>
                <a:gd name="connsiteY10" fmla="*/ 100968 h 254812"/>
                <a:gd name="connsiteX11" fmla="*/ 82096 w 288323"/>
                <a:gd name="connsiteY11" fmla="*/ 100968 h 254812"/>
                <a:gd name="connsiteX12" fmla="*/ 60093 w 288323"/>
                <a:gd name="connsiteY12" fmla="*/ 84223 h 254812"/>
                <a:gd name="connsiteX13" fmla="*/ 0 w 288323"/>
                <a:gd name="connsiteY13" fmla="*/ 84223 h 254812"/>
                <a:gd name="connsiteX14" fmla="*/ 0 w 288323"/>
                <a:gd name="connsiteY14" fmla="*/ 244566 h 254812"/>
                <a:gd name="connsiteX15" fmla="*/ 60007 w 288323"/>
                <a:gd name="connsiteY15" fmla="*/ 244566 h 254812"/>
                <a:gd name="connsiteX16" fmla="*/ 82010 w 288323"/>
                <a:gd name="connsiteY16" fmla="*/ 227802 h 254812"/>
                <a:gd name="connsiteX17" fmla="*/ 93726 w 288323"/>
                <a:gd name="connsiteY17" fmla="*/ 227802 h 254812"/>
                <a:gd name="connsiteX18" fmla="*/ 111176 w 288323"/>
                <a:gd name="connsiteY18" fmla="*/ 236108 h 254812"/>
                <a:gd name="connsiteX19" fmla="*/ 164392 w 288323"/>
                <a:gd name="connsiteY19" fmla="*/ 254749 h 254812"/>
                <a:gd name="connsiteX20" fmla="*/ 224342 w 288323"/>
                <a:gd name="connsiteY20" fmla="*/ 254749 h 254812"/>
                <a:gd name="connsiteX21" fmla="*/ 254594 w 288323"/>
                <a:gd name="connsiteY21" fmla="*/ 227536 h 254812"/>
                <a:gd name="connsiteX22" fmla="*/ 253908 w 288323"/>
                <a:gd name="connsiteY22" fmla="*/ 218125 h 254812"/>
                <a:gd name="connsiteX23" fmla="*/ 263195 w 288323"/>
                <a:gd name="connsiteY23" fmla="*/ 211458 h 254812"/>
                <a:gd name="connsiteX24" fmla="*/ 271434 w 288323"/>
                <a:gd name="connsiteY24" fmla="*/ 190179 h 254812"/>
                <a:gd name="connsiteX25" fmla="*/ 269748 w 288323"/>
                <a:gd name="connsiteY25" fmla="*/ 181330 h 254812"/>
                <a:gd name="connsiteX26" fmla="*/ 281559 w 288323"/>
                <a:gd name="connsiteY26" fmla="*/ 157832 h 254812"/>
                <a:gd name="connsiteX27" fmla="*/ 279035 w 288323"/>
                <a:gd name="connsiteY27" fmla="*/ 145773 h 254812"/>
                <a:gd name="connsiteX28" fmla="*/ 280041 w 288323"/>
                <a:gd name="connsiteY28" fmla="*/ 103394 h 254812"/>
                <a:gd name="connsiteX29" fmla="*/ 279683 w 288323"/>
                <a:gd name="connsiteY29" fmla="*/ 103025 h 254812"/>
                <a:gd name="connsiteX30" fmla="*/ 63903 w 288323"/>
                <a:gd name="connsiteY30" fmla="*/ 221611 h 254812"/>
                <a:gd name="connsiteX31" fmla="*/ 59998 w 288323"/>
                <a:gd name="connsiteY31" fmla="*/ 225516 h 254812"/>
                <a:gd name="connsiteX32" fmla="*/ 19050 w 288323"/>
                <a:gd name="connsiteY32" fmla="*/ 225516 h 254812"/>
                <a:gd name="connsiteX33" fmla="*/ 19050 w 288323"/>
                <a:gd name="connsiteY33" fmla="*/ 103301 h 254812"/>
                <a:gd name="connsiteX34" fmla="*/ 60103 w 288323"/>
                <a:gd name="connsiteY34" fmla="*/ 103301 h 254812"/>
                <a:gd name="connsiteX35" fmla="*/ 63913 w 288323"/>
                <a:gd name="connsiteY35" fmla="*/ 106349 h 254812"/>
                <a:gd name="connsiteX36" fmla="*/ 262538 w 288323"/>
                <a:gd name="connsiteY36" fmla="*/ 133981 h 254812"/>
                <a:gd name="connsiteX37" fmla="*/ 256634 w 288323"/>
                <a:gd name="connsiteY37" fmla="*/ 146089 h 254812"/>
                <a:gd name="connsiteX38" fmla="*/ 259166 w 288323"/>
                <a:gd name="connsiteY38" fmla="*/ 149974 h 254812"/>
                <a:gd name="connsiteX39" fmla="*/ 262509 w 288323"/>
                <a:gd name="connsiteY39" fmla="*/ 157841 h 254812"/>
                <a:gd name="connsiteX40" fmla="*/ 254165 w 288323"/>
                <a:gd name="connsiteY40" fmla="*/ 168052 h 254812"/>
                <a:gd name="connsiteX41" fmla="*/ 246908 w 288323"/>
                <a:gd name="connsiteY41" fmla="*/ 179400 h 254812"/>
                <a:gd name="connsiteX42" fmla="*/ 249574 w 288323"/>
                <a:gd name="connsiteY42" fmla="*/ 184187 h 254812"/>
                <a:gd name="connsiteX43" fmla="*/ 252432 w 288323"/>
                <a:gd name="connsiteY43" fmla="*/ 190960 h 254812"/>
                <a:gd name="connsiteX44" fmla="*/ 249479 w 288323"/>
                <a:gd name="connsiteY44" fmla="*/ 198265 h 254812"/>
                <a:gd name="connsiteX45" fmla="*/ 239763 w 288323"/>
                <a:gd name="connsiteY45" fmla="*/ 202075 h 254812"/>
                <a:gd name="connsiteX46" fmla="*/ 230220 w 288323"/>
                <a:gd name="connsiteY46" fmla="*/ 211582 h 254812"/>
                <a:gd name="connsiteX47" fmla="*/ 233096 w 288323"/>
                <a:gd name="connsiteY47" fmla="*/ 218420 h 254812"/>
                <a:gd name="connsiteX48" fmla="*/ 235601 w 288323"/>
                <a:gd name="connsiteY48" fmla="*/ 226040 h 254812"/>
                <a:gd name="connsiteX49" fmla="*/ 224342 w 288323"/>
                <a:gd name="connsiteY49" fmla="*/ 235699 h 254812"/>
                <a:gd name="connsiteX50" fmla="*/ 164392 w 288323"/>
                <a:gd name="connsiteY50" fmla="*/ 235699 h 254812"/>
                <a:gd name="connsiteX51" fmla="*/ 122873 w 288323"/>
                <a:gd name="connsiteY51" fmla="*/ 221097 h 254812"/>
                <a:gd name="connsiteX52" fmla="*/ 93716 w 288323"/>
                <a:gd name="connsiteY52" fmla="*/ 208714 h 254812"/>
                <a:gd name="connsiteX53" fmla="*/ 83048 w 288323"/>
                <a:gd name="connsiteY53" fmla="*/ 208714 h 254812"/>
                <a:gd name="connsiteX54" fmla="*/ 83048 w 288323"/>
                <a:gd name="connsiteY54" fmla="*/ 120037 h 254812"/>
                <a:gd name="connsiteX55" fmla="*/ 85401 w 288323"/>
                <a:gd name="connsiteY55" fmla="*/ 120037 h 254812"/>
                <a:gd name="connsiteX56" fmla="*/ 106842 w 288323"/>
                <a:gd name="connsiteY56" fmla="*/ 113998 h 254812"/>
                <a:gd name="connsiteX57" fmla="*/ 163820 w 288323"/>
                <a:gd name="connsiteY57" fmla="*/ 29692 h 254812"/>
                <a:gd name="connsiteX58" fmla="*/ 167316 w 288323"/>
                <a:gd name="connsiteY58" fmla="*/ 21815 h 254812"/>
                <a:gd name="connsiteX59" fmla="*/ 175574 w 288323"/>
                <a:gd name="connsiteY59" fmla="*/ 19091 h 254812"/>
                <a:gd name="connsiteX60" fmla="*/ 185156 w 288323"/>
                <a:gd name="connsiteY60" fmla="*/ 31006 h 254812"/>
                <a:gd name="connsiteX61" fmla="*/ 177336 w 288323"/>
                <a:gd name="connsiteY61" fmla="*/ 84689 h 254812"/>
                <a:gd name="connsiteX62" fmla="*/ 175079 w 288323"/>
                <a:gd name="connsiteY62" fmla="*/ 93367 h 254812"/>
                <a:gd name="connsiteX63" fmla="*/ 175079 w 288323"/>
                <a:gd name="connsiteY63" fmla="*/ 94462 h 254812"/>
                <a:gd name="connsiteX64" fmla="*/ 194681 w 288323"/>
                <a:gd name="connsiteY64" fmla="*/ 113283 h 254812"/>
                <a:gd name="connsiteX65" fmla="*/ 258699 w 288323"/>
                <a:gd name="connsiteY65" fmla="*/ 113283 h 254812"/>
                <a:gd name="connsiteX66" fmla="*/ 266157 w 288323"/>
                <a:gd name="connsiteY66" fmla="*/ 116436 h 254812"/>
                <a:gd name="connsiteX67" fmla="*/ 269272 w 288323"/>
                <a:gd name="connsiteY67" fmla="*/ 124132 h 254812"/>
                <a:gd name="connsiteX68" fmla="*/ 262538 w 288323"/>
                <a:gd name="connsiteY68" fmla="*/ 133972 h 25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3" h="254812">
                  <a:moveTo>
                    <a:pt x="279683" y="103025"/>
                  </a:moveTo>
                  <a:cubicBezTo>
                    <a:pt x="274158" y="97404"/>
                    <a:pt x="266609" y="94237"/>
                    <a:pt x="258728" y="94233"/>
                  </a:cubicBezTo>
                  <a:lnTo>
                    <a:pt x="194681" y="94233"/>
                  </a:lnTo>
                  <a:cubicBezTo>
                    <a:pt x="194504" y="94217"/>
                    <a:pt x="194347" y="94113"/>
                    <a:pt x="194262" y="93957"/>
                  </a:cubicBezTo>
                  <a:cubicBezTo>
                    <a:pt x="194491" y="93157"/>
                    <a:pt x="194872" y="92233"/>
                    <a:pt x="195282" y="91100"/>
                  </a:cubicBezTo>
                  <a:cubicBezTo>
                    <a:pt x="201991" y="71833"/>
                    <a:pt x="205019" y="51478"/>
                    <a:pt x="204206" y="31092"/>
                  </a:cubicBezTo>
                  <a:cubicBezTo>
                    <a:pt x="204494" y="15443"/>
                    <a:pt x="192934" y="2095"/>
                    <a:pt x="177403" y="145"/>
                  </a:cubicBezTo>
                  <a:cubicBezTo>
                    <a:pt x="161070" y="-1464"/>
                    <a:pt x="146523" y="10471"/>
                    <a:pt x="144913" y="26806"/>
                  </a:cubicBezTo>
                  <a:cubicBezTo>
                    <a:pt x="144820" y="27758"/>
                    <a:pt x="144772" y="28716"/>
                    <a:pt x="144770" y="29673"/>
                  </a:cubicBezTo>
                  <a:cubicBezTo>
                    <a:pt x="144770" y="64601"/>
                    <a:pt x="111281" y="88909"/>
                    <a:pt x="96888" y="97739"/>
                  </a:cubicBezTo>
                  <a:cubicBezTo>
                    <a:pt x="93430" y="99852"/>
                    <a:pt x="89455" y="100969"/>
                    <a:pt x="85401" y="100968"/>
                  </a:cubicBezTo>
                  <a:lnTo>
                    <a:pt x="82096" y="100968"/>
                  </a:lnTo>
                  <a:cubicBezTo>
                    <a:pt x="79334" y="91092"/>
                    <a:pt x="70348" y="84253"/>
                    <a:pt x="60093" y="84223"/>
                  </a:cubicBezTo>
                  <a:lnTo>
                    <a:pt x="0" y="84223"/>
                  </a:lnTo>
                  <a:lnTo>
                    <a:pt x="0" y="244566"/>
                  </a:lnTo>
                  <a:lnTo>
                    <a:pt x="60007" y="244566"/>
                  </a:lnTo>
                  <a:cubicBezTo>
                    <a:pt x="70266" y="244530"/>
                    <a:pt x="79253" y="237684"/>
                    <a:pt x="82010" y="227802"/>
                  </a:cubicBezTo>
                  <a:lnTo>
                    <a:pt x="93726" y="227802"/>
                  </a:lnTo>
                  <a:cubicBezTo>
                    <a:pt x="100376" y="228292"/>
                    <a:pt x="106602" y="231255"/>
                    <a:pt x="111176" y="236108"/>
                  </a:cubicBezTo>
                  <a:cubicBezTo>
                    <a:pt x="125890" y="248877"/>
                    <a:pt x="144926" y="255545"/>
                    <a:pt x="164392" y="254749"/>
                  </a:cubicBezTo>
                  <a:lnTo>
                    <a:pt x="224342" y="254749"/>
                  </a:lnTo>
                  <a:cubicBezTo>
                    <a:pt x="239958" y="254895"/>
                    <a:pt x="253093" y="243079"/>
                    <a:pt x="254594" y="227536"/>
                  </a:cubicBezTo>
                  <a:cubicBezTo>
                    <a:pt x="254855" y="224382"/>
                    <a:pt x="254623" y="221207"/>
                    <a:pt x="253908" y="218125"/>
                  </a:cubicBezTo>
                  <a:cubicBezTo>
                    <a:pt x="257385" y="216488"/>
                    <a:pt x="260532" y="214227"/>
                    <a:pt x="263195" y="211458"/>
                  </a:cubicBezTo>
                  <a:cubicBezTo>
                    <a:pt x="268745" y="205796"/>
                    <a:pt x="271724" y="198102"/>
                    <a:pt x="271434" y="190179"/>
                  </a:cubicBezTo>
                  <a:cubicBezTo>
                    <a:pt x="271316" y="187161"/>
                    <a:pt x="270747" y="184179"/>
                    <a:pt x="269748" y="181330"/>
                  </a:cubicBezTo>
                  <a:cubicBezTo>
                    <a:pt x="277138" y="175771"/>
                    <a:pt x="281507" y="167079"/>
                    <a:pt x="281559" y="157832"/>
                  </a:cubicBezTo>
                  <a:cubicBezTo>
                    <a:pt x="281557" y="153682"/>
                    <a:pt x="280698" y="149576"/>
                    <a:pt x="279035" y="145773"/>
                  </a:cubicBezTo>
                  <a:cubicBezTo>
                    <a:pt x="291015" y="134348"/>
                    <a:pt x="291466" y="115374"/>
                    <a:pt x="280041" y="103394"/>
                  </a:cubicBezTo>
                  <a:cubicBezTo>
                    <a:pt x="279923" y="103270"/>
                    <a:pt x="279803" y="103147"/>
                    <a:pt x="279683" y="103025"/>
                  </a:cubicBezTo>
                  <a:close/>
                  <a:moveTo>
                    <a:pt x="63903" y="221611"/>
                  </a:moveTo>
                  <a:cubicBezTo>
                    <a:pt x="63873" y="223755"/>
                    <a:pt x="62142" y="225486"/>
                    <a:pt x="59998" y="225516"/>
                  </a:cubicBezTo>
                  <a:lnTo>
                    <a:pt x="19050" y="225516"/>
                  </a:lnTo>
                  <a:lnTo>
                    <a:pt x="19050" y="103301"/>
                  </a:lnTo>
                  <a:lnTo>
                    <a:pt x="60103" y="103301"/>
                  </a:lnTo>
                  <a:cubicBezTo>
                    <a:pt x="61922" y="103322"/>
                    <a:pt x="63493" y="104579"/>
                    <a:pt x="63913" y="106349"/>
                  </a:cubicBezTo>
                  <a:close/>
                  <a:moveTo>
                    <a:pt x="262538" y="133981"/>
                  </a:moveTo>
                  <a:cubicBezTo>
                    <a:pt x="257564" y="135695"/>
                    <a:pt x="254920" y="141115"/>
                    <a:pt x="256634" y="146089"/>
                  </a:cubicBezTo>
                  <a:cubicBezTo>
                    <a:pt x="257145" y="147572"/>
                    <a:pt x="258015" y="148907"/>
                    <a:pt x="259166" y="149974"/>
                  </a:cubicBezTo>
                  <a:cubicBezTo>
                    <a:pt x="261311" y="152027"/>
                    <a:pt x="262519" y="154871"/>
                    <a:pt x="262509" y="157841"/>
                  </a:cubicBezTo>
                  <a:cubicBezTo>
                    <a:pt x="262440" y="162772"/>
                    <a:pt x="258982" y="167002"/>
                    <a:pt x="254165" y="168052"/>
                  </a:cubicBezTo>
                  <a:cubicBezTo>
                    <a:pt x="249027" y="169182"/>
                    <a:pt x="245778" y="174262"/>
                    <a:pt x="246908" y="179400"/>
                  </a:cubicBezTo>
                  <a:cubicBezTo>
                    <a:pt x="247308" y="181222"/>
                    <a:pt x="248236" y="182887"/>
                    <a:pt x="249574" y="184187"/>
                  </a:cubicBezTo>
                  <a:cubicBezTo>
                    <a:pt x="251360" y="185994"/>
                    <a:pt x="252383" y="188419"/>
                    <a:pt x="252432" y="190960"/>
                  </a:cubicBezTo>
                  <a:cubicBezTo>
                    <a:pt x="252478" y="193694"/>
                    <a:pt x="251413" y="196331"/>
                    <a:pt x="249479" y="198265"/>
                  </a:cubicBezTo>
                  <a:cubicBezTo>
                    <a:pt x="246920" y="200846"/>
                    <a:pt x="243393" y="202229"/>
                    <a:pt x="239763" y="202075"/>
                  </a:cubicBezTo>
                  <a:cubicBezTo>
                    <a:pt x="234503" y="202065"/>
                    <a:pt x="230231" y="206322"/>
                    <a:pt x="230220" y="211582"/>
                  </a:cubicBezTo>
                  <a:cubicBezTo>
                    <a:pt x="230215" y="214156"/>
                    <a:pt x="231253" y="216623"/>
                    <a:pt x="233096" y="218420"/>
                  </a:cubicBezTo>
                  <a:cubicBezTo>
                    <a:pt x="235048" y="220445"/>
                    <a:pt x="235970" y="223251"/>
                    <a:pt x="235601" y="226040"/>
                  </a:cubicBezTo>
                  <a:cubicBezTo>
                    <a:pt x="234859" y="231659"/>
                    <a:pt x="230009" y="235821"/>
                    <a:pt x="224342" y="235699"/>
                  </a:cubicBezTo>
                  <a:lnTo>
                    <a:pt x="164392" y="235699"/>
                  </a:lnTo>
                  <a:cubicBezTo>
                    <a:pt x="149166" y="236512"/>
                    <a:pt x="134238" y="231262"/>
                    <a:pt x="122873" y="221097"/>
                  </a:cubicBezTo>
                  <a:cubicBezTo>
                    <a:pt x="115010" y="213520"/>
                    <a:pt x="104628" y="209111"/>
                    <a:pt x="93716" y="208714"/>
                  </a:cubicBezTo>
                  <a:lnTo>
                    <a:pt x="83048" y="208714"/>
                  </a:lnTo>
                  <a:lnTo>
                    <a:pt x="83048" y="120037"/>
                  </a:lnTo>
                  <a:lnTo>
                    <a:pt x="85401" y="120037"/>
                  </a:lnTo>
                  <a:cubicBezTo>
                    <a:pt x="92968" y="120038"/>
                    <a:pt x="100388" y="117948"/>
                    <a:pt x="106842" y="113998"/>
                  </a:cubicBezTo>
                  <a:cubicBezTo>
                    <a:pt x="128121" y="100949"/>
                    <a:pt x="163820" y="72640"/>
                    <a:pt x="163820" y="29692"/>
                  </a:cubicBezTo>
                  <a:cubicBezTo>
                    <a:pt x="163812" y="26689"/>
                    <a:pt x="165083" y="23824"/>
                    <a:pt x="167316" y="21815"/>
                  </a:cubicBezTo>
                  <a:cubicBezTo>
                    <a:pt x="169566" y="19790"/>
                    <a:pt x="172562" y="18802"/>
                    <a:pt x="175574" y="19091"/>
                  </a:cubicBezTo>
                  <a:cubicBezTo>
                    <a:pt x="181298" y="20110"/>
                    <a:pt x="185389" y="25198"/>
                    <a:pt x="185156" y="31006"/>
                  </a:cubicBezTo>
                  <a:cubicBezTo>
                    <a:pt x="185934" y="49233"/>
                    <a:pt x="183281" y="67442"/>
                    <a:pt x="177336" y="84689"/>
                  </a:cubicBezTo>
                  <a:cubicBezTo>
                    <a:pt x="176176" y="87460"/>
                    <a:pt x="175416" y="90381"/>
                    <a:pt x="175079" y="93367"/>
                  </a:cubicBezTo>
                  <a:cubicBezTo>
                    <a:pt x="175060" y="93731"/>
                    <a:pt x="175060" y="94097"/>
                    <a:pt x="175079" y="94462"/>
                  </a:cubicBezTo>
                  <a:cubicBezTo>
                    <a:pt x="175566" y="104952"/>
                    <a:pt x="184181" y="113223"/>
                    <a:pt x="194681" y="113283"/>
                  </a:cubicBezTo>
                  <a:lnTo>
                    <a:pt x="258699" y="113283"/>
                  </a:lnTo>
                  <a:cubicBezTo>
                    <a:pt x="261507" y="113292"/>
                    <a:pt x="264194" y="114428"/>
                    <a:pt x="266157" y="116436"/>
                  </a:cubicBezTo>
                  <a:cubicBezTo>
                    <a:pt x="268189" y="118478"/>
                    <a:pt x="269311" y="121252"/>
                    <a:pt x="269272" y="124132"/>
                  </a:cubicBezTo>
                  <a:cubicBezTo>
                    <a:pt x="269359" y="128514"/>
                    <a:pt x="266653" y="132467"/>
                    <a:pt x="262538" y="133972"/>
                  </a:cubicBezTo>
                  <a:close/>
                </a:path>
              </a:pathLst>
            </a:custGeom>
            <a:solidFill>
              <a:schemeClr val="accent3"/>
            </a:solidFill>
            <a:ln w="9525" cap="flat">
              <a:noFill/>
              <a:prstDash val="solid"/>
              <a:miter/>
            </a:ln>
          </p:spPr>
          <p:txBody>
            <a:bodyPr rtlCol="0" anchor="ctr"/>
            <a:lstStyle/>
            <a:p>
              <a:endParaRPr lang="en-US" dirty="0"/>
            </a:p>
          </p:txBody>
        </p:sp>
      </p:grpSp>
      <p:sp>
        <p:nvSpPr>
          <p:cNvPr id="4" name="TextBox 3">
            <a:extLst>
              <a:ext uri="{FF2B5EF4-FFF2-40B4-BE49-F238E27FC236}">
                <a16:creationId xmlns:a16="http://schemas.microsoft.com/office/drawing/2014/main" id="{69981135-6365-4C3F-A505-0960495339F9}"/>
              </a:ext>
            </a:extLst>
          </p:cNvPr>
          <p:cNvSpPr txBox="1"/>
          <p:nvPr/>
        </p:nvSpPr>
        <p:spPr>
          <a:xfrm>
            <a:off x="5892916" y="4455515"/>
            <a:ext cx="5003684" cy="830997"/>
          </a:xfrm>
          <a:prstGeom prst="rect">
            <a:avLst/>
          </a:prstGeom>
          <a:noFill/>
        </p:spPr>
        <p:txBody>
          <a:bodyPr wrap="square" rtlCol="0">
            <a:spAutoFit/>
          </a:bodyPr>
          <a:lstStyle/>
          <a:p>
            <a:pPr algn="l">
              <a:buClr>
                <a:srgbClr val="008CCF"/>
              </a:buClr>
            </a:pPr>
            <a:r>
              <a:rPr lang="en-US" sz="2400" dirty="0"/>
              <a:t>Ensure the data meet predefined logical expressions</a:t>
            </a:r>
          </a:p>
        </p:txBody>
      </p:sp>
      <p:sp>
        <p:nvSpPr>
          <p:cNvPr id="32" name="TextBox 31">
            <a:extLst>
              <a:ext uri="{FF2B5EF4-FFF2-40B4-BE49-F238E27FC236}">
                <a16:creationId xmlns:a16="http://schemas.microsoft.com/office/drawing/2014/main" id="{CD60FCCE-5CFF-447F-98AB-DD0844BDBDF4}"/>
              </a:ext>
            </a:extLst>
          </p:cNvPr>
          <p:cNvSpPr txBox="1"/>
          <p:nvPr/>
        </p:nvSpPr>
        <p:spPr>
          <a:xfrm>
            <a:off x="5891403" y="5376300"/>
            <a:ext cx="5003684" cy="830997"/>
          </a:xfrm>
          <a:prstGeom prst="rect">
            <a:avLst/>
          </a:prstGeom>
          <a:noFill/>
        </p:spPr>
        <p:txBody>
          <a:bodyPr wrap="square" rtlCol="0">
            <a:spAutoFit/>
          </a:bodyPr>
          <a:lstStyle/>
          <a:p>
            <a:pPr algn="l">
              <a:buClr>
                <a:srgbClr val="008CCF"/>
              </a:buClr>
            </a:pPr>
            <a:r>
              <a:rPr lang="en-US" sz="2400" dirty="0"/>
              <a:t>Contributes to completeness and timeliness analysis</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306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7" grpId="0" animBg="1"/>
      <p:bldP spid="22" grpId="0" animBg="1"/>
      <p:bldP spid="4"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grpSp>
        <p:nvGrpSpPr>
          <p:cNvPr id="102" name="Group 101">
            <a:extLst>
              <a:ext uri="{FF2B5EF4-FFF2-40B4-BE49-F238E27FC236}">
                <a16:creationId xmlns:a16="http://schemas.microsoft.com/office/drawing/2014/main" id="{E04BB664-266D-4327-9D9F-F6DFDFCB1E25}"/>
              </a:ext>
            </a:extLst>
          </p:cNvPr>
          <p:cNvGrpSpPr/>
          <p:nvPr/>
        </p:nvGrpSpPr>
        <p:grpSpPr>
          <a:xfrm>
            <a:off x="3657891" y="3034615"/>
            <a:ext cx="1222610" cy="1222610"/>
            <a:chOff x="9201596" y="3949952"/>
            <a:chExt cx="1222610" cy="1222610"/>
          </a:xfrm>
        </p:grpSpPr>
        <p:sp>
          <p:nvSpPr>
            <p:cNvPr id="10" name="Freeform: Shape 9">
              <a:extLst>
                <a:ext uri="{FF2B5EF4-FFF2-40B4-BE49-F238E27FC236}">
                  <a16:creationId xmlns:a16="http://schemas.microsoft.com/office/drawing/2014/main" id="{DF0C4B7D-3F00-483C-BD1F-85E2DC78FD3E}"/>
                </a:ext>
              </a:extLst>
            </p:cNvPr>
            <p:cNvSpPr/>
            <p:nvPr/>
          </p:nvSpPr>
          <p:spPr>
            <a:xfrm>
              <a:off x="9201596" y="3949952"/>
              <a:ext cx="1222610" cy="1222610"/>
            </a:xfrm>
            <a:custGeom>
              <a:avLst/>
              <a:gdLst>
                <a:gd name="connsiteX0" fmla="*/ 989088 w 989087"/>
                <a:gd name="connsiteY0" fmla="*/ 494544 h 989087"/>
                <a:gd name="connsiteX1" fmla="*/ 494544 w 989087"/>
                <a:gd name="connsiteY1" fmla="*/ 989088 h 989087"/>
                <a:gd name="connsiteX2" fmla="*/ 0 w 989087"/>
                <a:gd name="connsiteY2" fmla="*/ 494544 h 989087"/>
                <a:gd name="connsiteX3" fmla="*/ 494544 w 989087"/>
                <a:gd name="connsiteY3" fmla="*/ 0 h 989087"/>
                <a:gd name="connsiteX4" fmla="*/ 989088 w 989087"/>
                <a:gd name="connsiteY4" fmla="*/ 494544 h 989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087" h="989087">
                  <a:moveTo>
                    <a:pt x="989088" y="494544"/>
                  </a:moveTo>
                  <a:cubicBezTo>
                    <a:pt x="989088" y="767673"/>
                    <a:pt x="767673" y="989088"/>
                    <a:pt x="494544" y="989088"/>
                  </a:cubicBezTo>
                  <a:cubicBezTo>
                    <a:pt x="221415" y="989088"/>
                    <a:pt x="0" y="767673"/>
                    <a:pt x="0" y="494544"/>
                  </a:cubicBezTo>
                  <a:cubicBezTo>
                    <a:pt x="0" y="221415"/>
                    <a:pt x="221415" y="0"/>
                    <a:pt x="494544" y="0"/>
                  </a:cubicBezTo>
                  <a:cubicBezTo>
                    <a:pt x="767673" y="0"/>
                    <a:pt x="989088" y="221415"/>
                    <a:pt x="989088" y="494544"/>
                  </a:cubicBezTo>
                  <a:close/>
                </a:path>
              </a:pathLst>
            </a:custGeom>
            <a:solidFill>
              <a:srgbClr val="093371"/>
            </a:solidFill>
            <a:ln w="206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7ADABE6-3D47-4900-B8A3-6187DB9CFFF2}"/>
                </a:ext>
              </a:extLst>
            </p:cNvPr>
            <p:cNvSpPr/>
            <p:nvPr/>
          </p:nvSpPr>
          <p:spPr>
            <a:xfrm rot="18900000">
              <a:off x="9282741" y="4031125"/>
              <a:ext cx="1060235" cy="1060235"/>
            </a:xfrm>
            <a:custGeom>
              <a:avLst/>
              <a:gdLst>
                <a:gd name="connsiteX0" fmla="*/ 857726 w 857726"/>
                <a:gd name="connsiteY0" fmla="*/ 428863 h 857726"/>
                <a:gd name="connsiteX1" fmla="*/ 428863 w 857726"/>
                <a:gd name="connsiteY1" fmla="*/ 857726 h 857726"/>
                <a:gd name="connsiteX2" fmla="*/ 0 w 857726"/>
                <a:gd name="connsiteY2" fmla="*/ 428863 h 857726"/>
                <a:gd name="connsiteX3" fmla="*/ 428863 w 857726"/>
                <a:gd name="connsiteY3" fmla="*/ 0 h 857726"/>
                <a:gd name="connsiteX4" fmla="*/ 857726 w 857726"/>
                <a:gd name="connsiteY4" fmla="*/ 428863 h 85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26" h="857726">
                  <a:moveTo>
                    <a:pt x="857726" y="428863"/>
                  </a:moveTo>
                  <a:cubicBezTo>
                    <a:pt x="857726" y="665718"/>
                    <a:pt x="665718" y="857726"/>
                    <a:pt x="428863" y="857726"/>
                  </a:cubicBezTo>
                  <a:cubicBezTo>
                    <a:pt x="192009" y="857726"/>
                    <a:pt x="0" y="665718"/>
                    <a:pt x="0" y="428863"/>
                  </a:cubicBezTo>
                  <a:cubicBezTo>
                    <a:pt x="0" y="192009"/>
                    <a:pt x="192009" y="0"/>
                    <a:pt x="428863" y="0"/>
                  </a:cubicBezTo>
                  <a:cubicBezTo>
                    <a:pt x="665718" y="0"/>
                    <a:pt x="857726" y="192009"/>
                    <a:pt x="857726" y="428863"/>
                  </a:cubicBezTo>
                  <a:close/>
                </a:path>
              </a:pathLst>
            </a:custGeom>
            <a:solidFill>
              <a:srgbClr val="FFFFFF"/>
            </a:solidFill>
            <a:ln w="206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4CFBA786-3EFE-4950-814F-EFF47E2E8580}"/>
                </a:ext>
              </a:extLst>
            </p:cNvPr>
            <p:cNvSpPr/>
            <p:nvPr/>
          </p:nvSpPr>
          <p:spPr>
            <a:xfrm>
              <a:off x="9422420" y="4161206"/>
              <a:ext cx="781329" cy="746325"/>
            </a:xfrm>
            <a:custGeom>
              <a:avLst/>
              <a:gdLst>
                <a:gd name="connsiteX0" fmla="*/ 495525 w 632092"/>
                <a:gd name="connsiteY0" fmla="*/ 603750 h 603774"/>
                <a:gd name="connsiteX1" fmla="*/ 483508 w 632092"/>
                <a:gd name="connsiteY1" fmla="*/ 600850 h 603774"/>
                <a:gd name="connsiteX2" fmla="*/ 316105 w 632092"/>
                <a:gd name="connsiteY2" fmla="*/ 512797 h 603774"/>
                <a:gd name="connsiteX3" fmla="*/ 148702 w 632092"/>
                <a:gd name="connsiteY3" fmla="*/ 600850 h 603774"/>
                <a:gd name="connsiteX4" fmla="*/ 121354 w 632092"/>
                <a:gd name="connsiteY4" fmla="*/ 598778 h 603774"/>
                <a:gd name="connsiteX5" fmla="*/ 110995 w 632092"/>
                <a:gd name="connsiteY5" fmla="*/ 573502 h 603774"/>
                <a:gd name="connsiteX6" fmla="*/ 142901 w 632092"/>
                <a:gd name="connsiteY6" fmla="*/ 387038 h 603774"/>
                <a:gd name="connsiteX7" fmla="*/ 7818 w 632092"/>
                <a:gd name="connsiteY7" fmla="*/ 255063 h 603774"/>
                <a:gd name="connsiteX8" fmla="*/ 1188 w 632092"/>
                <a:gd name="connsiteY8" fmla="*/ 228543 h 603774"/>
                <a:gd name="connsiteX9" fmla="*/ 22113 w 632092"/>
                <a:gd name="connsiteY9" fmla="*/ 210933 h 603774"/>
                <a:gd name="connsiteX10" fmla="*/ 222666 w 632092"/>
                <a:gd name="connsiteY10" fmla="*/ 181720 h 603774"/>
                <a:gd name="connsiteX11" fmla="*/ 252086 w 632092"/>
                <a:gd name="connsiteY11" fmla="*/ 203681 h 603774"/>
                <a:gd name="connsiteX12" fmla="*/ 230124 w 632092"/>
                <a:gd name="connsiteY12" fmla="*/ 233101 h 603774"/>
                <a:gd name="connsiteX13" fmla="*/ 81368 w 632092"/>
                <a:gd name="connsiteY13" fmla="*/ 254648 h 603774"/>
                <a:gd name="connsiteX14" fmla="*/ 188895 w 632092"/>
                <a:gd name="connsiteY14" fmla="*/ 359482 h 603774"/>
                <a:gd name="connsiteX15" fmla="*/ 196354 w 632092"/>
                <a:gd name="connsiteY15" fmla="*/ 382480 h 603774"/>
                <a:gd name="connsiteX16" fmla="*/ 171078 w 632092"/>
                <a:gd name="connsiteY16" fmla="*/ 530615 h 603774"/>
                <a:gd name="connsiteX17" fmla="*/ 304088 w 632092"/>
                <a:gd name="connsiteY17" fmla="*/ 460794 h 603774"/>
                <a:gd name="connsiteX18" fmla="*/ 328122 w 632092"/>
                <a:gd name="connsiteY18" fmla="*/ 460794 h 603774"/>
                <a:gd name="connsiteX19" fmla="*/ 461133 w 632092"/>
                <a:gd name="connsiteY19" fmla="*/ 530615 h 603774"/>
                <a:gd name="connsiteX20" fmla="*/ 435649 w 632092"/>
                <a:gd name="connsiteY20" fmla="*/ 382480 h 603774"/>
                <a:gd name="connsiteX21" fmla="*/ 443108 w 632092"/>
                <a:gd name="connsiteY21" fmla="*/ 359482 h 603774"/>
                <a:gd name="connsiteX22" fmla="*/ 550635 w 632092"/>
                <a:gd name="connsiteY22" fmla="*/ 254648 h 603774"/>
                <a:gd name="connsiteX23" fmla="*/ 401878 w 632092"/>
                <a:gd name="connsiteY23" fmla="*/ 233101 h 603774"/>
                <a:gd name="connsiteX24" fmla="*/ 382403 w 632092"/>
                <a:gd name="connsiteY24" fmla="*/ 219013 h 603774"/>
                <a:gd name="connsiteX25" fmla="*/ 292693 w 632092"/>
                <a:gd name="connsiteY25" fmla="*/ 37314 h 603774"/>
                <a:gd name="connsiteX26" fmla="*/ 304503 w 632092"/>
                <a:gd name="connsiteY26" fmla="*/ 2715 h 603774"/>
                <a:gd name="connsiteX27" fmla="*/ 339102 w 632092"/>
                <a:gd name="connsiteY27" fmla="*/ 14524 h 603774"/>
                <a:gd name="connsiteX28" fmla="*/ 422804 w 632092"/>
                <a:gd name="connsiteY28" fmla="*/ 184206 h 603774"/>
                <a:gd name="connsiteX29" fmla="*/ 609889 w 632092"/>
                <a:gd name="connsiteY29" fmla="*/ 211347 h 603774"/>
                <a:gd name="connsiteX30" fmla="*/ 630815 w 632092"/>
                <a:gd name="connsiteY30" fmla="*/ 228958 h 603774"/>
                <a:gd name="connsiteX31" fmla="*/ 624185 w 632092"/>
                <a:gd name="connsiteY31" fmla="*/ 255477 h 603774"/>
                <a:gd name="connsiteX32" fmla="*/ 488688 w 632092"/>
                <a:gd name="connsiteY32" fmla="*/ 387452 h 603774"/>
                <a:gd name="connsiteX33" fmla="*/ 520594 w 632092"/>
                <a:gd name="connsiteY33" fmla="*/ 573916 h 603774"/>
                <a:gd name="connsiteX34" fmla="*/ 510235 w 632092"/>
                <a:gd name="connsiteY34" fmla="*/ 599192 h 603774"/>
                <a:gd name="connsiteX35" fmla="*/ 495525 w 632092"/>
                <a:gd name="connsiteY35" fmla="*/ 603750 h 60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2092" h="603774">
                  <a:moveTo>
                    <a:pt x="495525" y="603750"/>
                  </a:moveTo>
                  <a:cubicBezTo>
                    <a:pt x="491381" y="603750"/>
                    <a:pt x="487238" y="602714"/>
                    <a:pt x="483508" y="600850"/>
                  </a:cubicBezTo>
                  <a:lnTo>
                    <a:pt x="316105" y="512797"/>
                  </a:lnTo>
                  <a:lnTo>
                    <a:pt x="148702" y="600850"/>
                  </a:lnTo>
                  <a:cubicBezTo>
                    <a:pt x="140000" y="605408"/>
                    <a:pt x="129434" y="604579"/>
                    <a:pt x="121354" y="598778"/>
                  </a:cubicBezTo>
                  <a:cubicBezTo>
                    <a:pt x="113481" y="592977"/>
                    <a:pt x="109337" y="583239"/>
                    <a:pt x="110995" y="573502"/>
                  </a:cubicBezTo>
                  <a:lnTo>
                    <a:pt x="142901" y="387038"/>
                  </a:lnTo>
                  <a:lnTo>
                    <a:pt x="7818" y="255063"/>
                  </a:lnTo>
                  <a:cubicBezTo>
                    <a:pt x="774" y="248226"/>
                    <a:pt x="-1712" y="237866"/>
                    <a:pt x="1188" y="228543"/>
                  </a:cubicBezTo>
                  <a:cubicBezTo>
                    <a:pt x="4296" y="219220"/>
                    <a:pt x="12376" y="212383"/>
                    <a:pt x="22113" y="210933"/>
                  </a:cubicBezTo>
                  <a:lnTo>
                    <a:pt x="222666" y="181720"/>
                  </a:lnTo>
                  <a:cubicBezTo>
                    <a:pt x="236754" y="179648"/>
                    <a:pt x="250014" y="189386"/>
                    <a:pt x="252086" y="203681"/>
                  </a:cubicBezTo>
                  <a:cubicBezTo>
                    <a:pt x="254158" y="217770"/>
                    <a:pt x="244420" y="231029"/>
                    <a:pt x="230124" y="233101"/>
                  </a:cubicBezTo>
                  <a:lnTo>
                    <a:pt x="81368" y="254648"/>
                  </a:lnTo>
                  <a:lnTo>
                    <a:pt x="188895" y="359482"/>
                  </a:lnTo>
                  <a:cubicBezTo>
                    <a:pt x="194904" y="365491"/>
                    <a:pt x="197804" y="373985"/>
                    <a:pt x="196354" y="382480"/>
                  </a:cubicBezTo>
                  <a:lnTo>
                    <a:pt x="171078" y="530615"/>
                  </a:lnTo>
                  <a:lnTo>
                    <a:pt x="304088" y="460794"/>
                  </a:lnTo>
                  <a:cubicBezTo>
                    <a:pt x="311547" y="456858"/>
                    <a:pt x="320663" y="456858"/>
                    <a:pt x="328122" y="460794"/>
                  </a:cubicBezTo>
                  <a:lnTo>
                    <a:pt x="461133" y="530615"/>
                  </a:lnTo>
                  <a:lnTo>
                    <a:pt x="435649" y="382480"/>
                  </a:lnTo>
                  <a:cubicBezTo>
                    <a:pt x="434199" y="373985"/>
                    <a:pt x="436892" y="365491"/>
                    <a:pt x="443108" y="359482"/>
                  </a:cubicBezTo>
                  <a:lnTo>
                    <a:pt x="550635" y="254648"/>
                  </a:lnTo>
                  <a:lnTo>
                    <a:pt x="401878" y="233101"/>
                  </a:lnTo>
                  <a:cubicBezTo>
                    <a:pt x="393384" y="231858"/>
                    <a:pt x="386133" y="226679"/>
                    <a:pt x="382403" y="219013"/>
                  </a:cubicBezTo>
                  <a:lnTo>
                    <a:pt x="292693" y="37314"/>
                  </a:lnTo>
                  <a:cubicBezTo>
                    <a:pt x="286271" y="24469"/>
                    <a:pt x="291658" y="8930"/>
                    <a:pt x="304503" y="2715"/>
                  </a:cubicBezTo>
                  <a:cubicBezTo>
                    <a:pt x="317348" y="-3708"/>
                    <a:pt x="332887" y="1679"/>
                    <a:pt x="339102" y="14524"/>
                  </a:cubicBezTo>
                  <a:lnTo>
                    <a:pt x="422804" y="184206"/>
                  </a:lnTo>
                  <a:lnTo>
                    <a:pt x="609889" y="211347"/>
                  </a:lnTo>
                  <a:cubicBezTo>
                    <a:pt x="619627" y="212797"/>
                    <a:pt x="627707" y="219634"/>
                    <a:pt x="630815" y="228958"/>
                  </a:cubicBezTo>
                  <a:cubicBezTo>
                    <a:pt x="633923" y="238281"/>
                    <a:pt x="631229" y="248640"/>
                    <a:pt x="624185" y="255477"/>
                  </a:cubicBezTo>
                  <a:lnTo>
                    <a:pt x="488688" y="387452"/>
                  </a:lnTo>
                  <a:lnTo>
                    <a:pt x="520594" y="573916"/>
                  </a:lnTo>
                  <a:cubicBezTo>
                    <a:pt x="522251" y="583653"/>
                    <a:pt x="518315" y="593391"/>
                    <a:pt x="510235" y="599192"/>
                  </a:cubicBezTo>
                  <a:cubicBezTo>
                    <a:pt x="506298" y="602093"/>
                    <a:pt x="500912" y="603750"/>
                    <a:pt x="495525" y="603750"/>
                  </a:cubicBezTo>
                  <a:close/>
                </a:path>
              </a:pathLst>
            </a:custGeom>
            <a:solidFill>
              <a:srgbClr val="FF8F02"/>
            </a:solidFill>
            <a:ln w="2064" cap="flat">
              <a:noFill/>
              <a:prstDash val="solid"/>
              <a:miter/>
            </a:ln>
          </p:spPr>
          <p:txBody>
            <a:bodyPr rtlCol="0" anchor="ctr"/>
            <a:lstStyle/>
            <a:p>
              <a:endParaRPr lang="en-US" dirty="0"/>
            </a:p>
          </p:txBody>
        </p:sp>
      </p:grpSp>
      <p:sp>
        <p:nvSpPr>
          <p:cNvPr id="23" name="Freeform: Shape 22">
            <a:extLst>
              <a:ext uri="{FF2B5EF4-FFF2-40B4-BE49-F238E27FC236}">
                <a16:creationId xmlns:a16="http://schemas.microsoft.com/office/drawing/2014/main" id="{EB7E52D1-93CF-42EA-AB9F-DE047A3AA5B1}"/>
              </a:ext>
            </a:extLst>
          </p:cNvPr>
          <p:cNvSpPr/>
          <p:nvPr/>
        </p:nvSpPr>
        <p:spPr>
          <a:xfrm>
            <a:off x="3110684" y="2492803"/>
            <a:ext cx="440417" cy="440417"/>
          </a:xfrm>
          <a:custGeom>
            <a:avLst/>
            <a:gdLst>
              <a:gd name="connsiteX0" fmla="*/ 440418 w 440417"/>
              <a:gd name="connsiteY0" fmla="*/ 220209 h 440417"/>
              <a:gd name="connsiteX1" fmla="*/ 220209 w 440417"/>
              <a:gd name="connsiteY1" fmla="*/ 440418 h 440417"/>
              <a:gd name="connsiteX2" fmla="*/ 0 w 440417"/>
              <a:gd name="connsiteY2" fmla="*/ 220209 h 440417"/>
              <a:gd name="connsiteX3" fmla="*/ 220209 w 440417"/>
              <a:gd name="connsiteY3" fmla="*/ 0 h 440417"/>
              <a:gd name="connsiteX4" fmla="*/ 440418 w 440417"/>
              <a:gd name="connsiteY4" fmla="*/ 220209 h 4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417" h="440417">
                <a:moveTo>
                  <a:pt x="440418" y="220209"/>
                </a:moveTo>
                <a:cubicBezTo>
                  <a:pt x="440418" y="341827"/>
                  <a:pt x="341827" y="440418"/>
                  <a:pt x="220209" y="440418"/>
                </a:cubicBezTo>
                <a:cubicBezTo>
                  <a:pt x="98591" y="440418"/>
                  <a:pt x="0" y="341827"/>
                  <a:pt x="0" y="220209"/>
                </a:cubicBezTo>
                <a:cubicBezTo>
                  <a:pt x="0" y="98591"/>
                  <a:pt x="98591" y="0"/>
                  <a:pt x="220209" y="0"/>
                </a:cubicBezTo>
                <a:cubicBezTo>
                  <a:pt x="341827" y="0"/>
                  <a:pt x="440418" y="98591"/>
                  <a:pt x="440418" y="220209"/>
                </a:cubicBezTo>
                <a:close/>
              </a:path>
            </a:pathLst>
          </a:custGeom>
          <a:solidFill>
            <a:srgbClr val="093371"/>
          </a:solidFill>
          <a:ln w="253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9F7A5E37-5B44-4353-955C-C27AE60BBD3D}"/>
              </a:ext>
            </a:extLst>
          </p:cNvPr>
          <p:cNvSpPr/>
          <p:nvPr/>
        </p:nvSpPr>
        <p:spPr>
          <a:xfrm>
            <a:off x="4455810" y="3154089"/>
            <a:ext cx="440417" cy="440417"/>
          </a:xfrm>
          <a:custGeom>
            <a:avLst/>
            <a:gdLst>
              <a:gd name="connsiteX0" fmla="*/ 440418 w 440417"/>
              <a:gd name="connsiteY0" fmla="*/ 220209 h 440417"/>
              <a:gd name="connsiteX1" fmla="*/ 220209 w 440417"/>
              <a:gd name="connsiteY1" fmla="*/ 440418 h 440417"/>
              <a:gd name="connsiteX2" fmla="*/ 0 w 440417"/>
              <a:gd name="connsiteY2" fmla="*/ 220209 h 440417"/>
              <a:gd name="connsiteX3" fmla="*/ 220209 w 440417"/>
              <a:gd name="connsiteY3" fmla="*/ 0 h 440417"/>
              <a:gd name="connsiteX4" fmla="*/ 440418 w 440417"/>
              <a:gd name="connsiteY4" fmla="*/ 220209 h 4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417" h="440417">
                <a:moveTo>
                  <a:pt x="440418" y="220209"/>
                </a:moveTo>
                <a:cubicBezTo>
                  <a:pt x="440418" y="341827"/>
                  <a:pt x="341827" y="440418"/>
                  <a:pt x="220209" y="440418"/>
                </a:cubicBezTo>
                <a:cubicBezTo>
                  <a:pt x="98591" y="440418"/>
                  <a:pt x="0" y="341827"/>
                  <a:pt x="0" y="220209"/>
                </a:cubicBezTo>
                <a:cubicBezTo>
                  <a:pt x="0" y="98591"/>
                  <a:pt x="98591" y="0"/>
                  <a:pt x="220209" y="0"/>
                </a:cubicBezTo>
                <a:cubicBezTo>
                  <a:pt x="341827" y="0"/>
                  <a:pt x="440418" y="98591"/>
                  <a:pt x="440418" y="220209"/>
                </a:cubicBezTo>
                <a:close/>
              </a:path>
            </a:pathLst>
          </a:custGeom>
          <a:solidFill>
            <a:srgbClr val="093371"/>
          </a:solidFill>
          <a:ln w="253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76153E9D-DFE4-4C82-8FF9-429AC1FE9E10}"/>
              </a:ext>
            </a:extLst>
          </p:cNvPr>
          <p:cNvSpPr/>
          <p:nvPr/>
        </p:nvSpPr>
        <p:spPr>
          <a:xfrm>
            <a:off x="3773213" y="3788990"/>
            <a:ext cx="440417" cy="440417"/>
          </a:xfrm>
          <a:custGeom>
            <a:avLst/>
            <a:gdLst>
              <a:gd name="connsiteX0" fmla="*/ 440418 w 440417"/>
              <a:gd name="connsiteY0" fmla="*/ 220209 h 440417"/>
              <a:gd name="connsiteX1" fmla="*/ 220209 w 440417"/>
              <a:gd name="connsiteY1" fmla="*/ 440418 h 440417"/>
              <a:gd name="connsiteX2" fmla="*/ 0 w 440417"/>
              <a:gd name="connsiteY2" fmla="*/ 220209 h 440417"/>
              <a:gd name="connsiteX3" fmla="*/ 220209 w 440417"/>
              <a:gd name="connsiteY3" fmla="*/ 0 h 440417"/>
              <a:gd name="connsiteX4" fmla="*/ 440418 w 440417"/>
              <a:gd name="connsiteY4" fmla="*/ 220209 h 4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417" h="440417">
                <a:moveTo>
                  <a:pt x="440418" y="220209"/>
                </a:moveTo>
                <a:cubicBezTo>
                  <a:pt x="440418" y="341827"/>
                  <a:pt x="341827" y="440418"/>
                  <a:pt x="220209" y="440418"/>
                </a:cubicBezTo>
                <a:cubicBezTo>
                  <a:pt x="98591" y="440418"/>
                  <a:pt x="0" y="341827"/>
                  <a:pt x="0" y="220209"/>
                </a:cubicBezTo>
                <a:cubicBezTo>
                  <a:pt x="0" y="98591"/>
                  <a:pt x="98591" y="0"/>
                  <a:pt x="220209" y="0"/>
                </a:cubicBezTo>
                <a:cubicBezTo>
                  <a:pt x="341827" y="0"/>
                  <a:pt x="440418" y="98591"/>
                  <a:pt x="440418" y="220209"/>
                </a:cubicBezTo>
                <a:close/>
              </a:path>
            </a:pathLst>
          </a:custGeom>
          <a:solidFill>
            <a:srgbClr val="093371"/>
          </a:solidFill>
          <a:ln w="253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7996778-A211-4454-8556-C379CAF714D1}"/>
              </a:ext>
            </a:extLst>
          </p:cNvPr>
          <p:cNvSpPr/>
          <p:nvPr/>
        </p:nvSpPr>
        <p:spPr>
          <a:xfrm>
            <a:off x="4489704" y="2526671"/>
            <a:ext cx="372680" cy="372680"/>
          </a:xfrm>
          <a:custGeom>
            <a:avLst/>
            <a:gdLst>
              <a:gd name="connsiteX0" fmla="*/ 339979 w 372680"/>
              <a:gd name="connsiteY0" fmla="*/ 0 h 372680"/>
              <a:gd name="connsiteX1" fmla="*/ 372681 w 372680"/>
              <a:gd name="connsiteY1" fmla="*/ 0 h 372680"/>
              <a:gd name="connsiteX2" fmla="*/ 372681 w 372680"/>
              <a:gd name="connsiteY2" fmla="*/ 372681 h 372680"/>
              <a:gd name="connsiteX3" fmla="*/ 339979 w 372680"/>
              <a:gd name="connsiteY3" fmla="*/ 372681 h 372680"/>
              <a:gd name="connsiteX4" fmla="*/ 32702 w 372680"/>
              <a:gd name="connsiteY4" fmla="*/ 372681 h 372680"/>
              <a:gd name="connsiteX5" fmla="*/ 0 w 372680"/>
              <a:gd name="connsiteY5" fmla="*/ 372681 h 372680"/>
              <a:gd name="connsiteX6" fmla="*/ 0 w 372680"/>
              <a:gd name="connsiteY6" fmla="*/ 0 h 372680"/>
              <a:gd name="connsiteX7" fmla="*/ 32702 w 372680"/>
              <a:gd name="connsiteY7" fmla="*/ 0 h 3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80" h="372680">
                <a:moveTo>
                  <a:pt x="339979" y="0"/>
                </a:moveTo>
                <a:cubicBezTo>
                  <a:pt x="358040" y="0"/>
                  <a:pt x="372681" y="0"/>
                  <a:pt x="372681" y="0"/>
                </a:cubicBezTo>
                <a:lnTo>
                  <a:pt x="372681" y="372681"/>
                </a:lnTo>
                <a:cubicBezTo>
                  <a:pt x="372681" y="372681"/>
                  <a:pt x="358040" y="372681"/>
                  <a:pt x="339979" y="372681"/>
                </a:cubicBezTo>
                <a:lnTo>
                  <a:pt x="32702" y="372681"/>
                </a:lnTo>
                <a:cubicBezTo>
                  <a:pt x="14641" y="372681"/>
                  <a:pt x="0" y="372681"/>
                  <a:pt x="0" y="372681"/>
                </a:cubicBezTo>
                <a:lnTo>
                  <a:pt x="0" y="0"/>
                </a:lnTo>
                <a:cubicBezTo>
                  <a:pt x="0" y="0"/>
                  <a:pt x="14641" y="0"/>
                  <a:pt x="32702" y="0"/>
                </a:cubicBezTo>
                <a:close/>
              </a:path>
            </a:pathLst>
          </a:custGeom>
          <a:solidFill>
            <a:srgbClr val="FF8F02"/>
          </a:solidFill>
          <a:ln w="253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D631EE0-108C-4DA6-8343-706255F2FEAA}"/>
              </a:ext>
            </a:extLst>
          </p:cNvPr>
          <p:cNvSpPr/>
          <p:nvPr/>
        </p:nvSpPr>
        <p:spPr>
          <a:xfrm>
            <a:off x="3807081" y="3187957"/>
            <a:ext cx="372680" cy="372680"/>
          </a:xfrm>
          <a:custGeom>
            <a:avLst/>
            <a:gdLst>
              <a:gd name="connsiteX0" fmla="*/ 339979 w 372680"/>
              <a:gd name="connsiteY0" fmla="*/ 0 h 372680"/>
              <a:gd name="connsiteX1" fmla="*/ 372681 w 372680"/>
              <a:gd name="connsiteY1" fmla="*/ 0 h 372680"/>
              <a:gd name="connsiteX2" fmla="*/ 372681 w 372680"/>
              <a:gd name="connsiteY2" fmla="*/ 372681 h 372680"/>
              <a:gd name="connsiteX3" fmla="*/ 339979 w 372680"/>
              <a:gd name="connsiteY3" fmla="*/ 372681 h 372680"/>
              <a:gd name="connsiteX4" fmla="*/ 32702 w 372680"/>
              <a:gd name="connsiteY4" fmla="*/ 372681 h 372680"/>
              <a:gd name="connsiteX5" fmla="*/ 0 w 372680"/>
              <a:gd name="connsiteY5" fmla="*/ 372681 h 372680"/>
              <a:gd name="connsiteX6" fmla="*/ 0 w 372680"/>
              <a:gd name="connsiteY6" fmla="*/ 0 h 372680"/>
              <a:gd name="connsiteX7" fmla="*/ 32702 w 372680"/>
              <a:gd name="connsiteY7" fmla="*/ 0 h 3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80" h="372680">
                <a:moveTo>
                  <a:pt x="339979" y="0"/>
                </a:moveTo>
                <a:cubicBezTo>
                  <a:pt x="358040" y="0"/>
                  <a:pt x="372681" y="0"/>
                  <a:pt x="372681" y="0"/>
                </a:cubicBezTo>
                <a:lnTo>
                  <a:pt x="372681" y="372681"/>
                </a:lnTo>
                <a:cubicBezTo>
                  <a:pt x="372681" y="372681"/>
                  <a:pt x="358040" y="372681"/>
                  <a:pt x="339979" y="372681"/>
                </a:cubicBezTo>
                <a:lnTo>
                  <a:pt x="32702" y="372681"/>
                </a:lnTo>
                <a:cubicBezTo>
                  <a:pt x="14641" y="372681"/>
                  <a:pt x="0" y="372681"/>
                  <a:pt x="0" y="372681"/>
                </a:cubicBezTo>
                <a:lnTo>
                  <a:pt x="0" y="0"/>
                </a:lnTo>
                <a:cubicBezTo>
                  <a:pt x="0" y="0"/>
                  <a:pt x="14641" y="0"/>
                  <a:pt x="32702" y="0"/>
                </a:cubicBezTo>
                <a:close/>
              </a:path>
            </a:pathLst>
          </a:custGeom>
          <a:solidFill>
            <a:srgbClr val="FF8F02"/>
          </a:solidFill>
          <a:ln w="253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D6C3E03-ADF1-4EE5-A0B0-E832777DBD98}"/>
              </a:ext>
            </a:extLst>
          </p:cNvPr>
          <p:cNvSpPr/>
          <p:nvPr/>
        </p:nvSpPr>
        <p:spPr>
          <a:xfrm>
            <a:off x="3144552" y="3822884"/>
            <a:ext cx="372680" cy="372680"/>
          </a:xfrm>
          <a:custGeom>
            <a:avLst/>
            <a:gdLst>
              <a:gd name="connsiteX0" fmla="*/ 339979 w 372680"/>
              <a:gd name="connsiteY0" fmla="*/ 0 h 372680"/>
              <a:gd name="connsiteX1" fmla="*/ 372681 w 372680"/>
              <a:gd name="connsiteY1" fmla="*/ 0 h 372680"/>
              <a:gd name="connsiteX2" fmla="*/ 372681 w 372680"/>
              <a:gd name="connsiteY2" fmla="*/ 372681 h 372680"/>
              <a:gd name="connsiteX3" fmla="*/ 339979 w 372680"/>
              <a:gd name="connsiteY3" fmla="*/ 372681 h 372680"/>
              <a:gd name="connsiteX4" fmla="*/ 32702 w 372680"/>
              <a:gd name="connsiteY4" fmla="*/ 372681 h 372680"/>
              <a:gd name="connsiteX5" fmla="*/ 0 w 372680"/>
              <a:gd name="connsiteY5" fmla="*/ 372681 h 372680"/>
              <a:gd name="connsiteX6" fmla="*/ 0 w 372680"/>
              <a:gd name="connsiteY6" fmla="*/ 0 h 372680"/>
              <a:gd name="connsiteX7" fmla="*/ 32702 w 372680"/>
              <a:gd name="connsiteY7" fmla="*/ 0 h 3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80" h="372680">
                <a:moveTo>
                  <a:pt x="339979" y="0"/>
                </a:moveTo>
                <a:cubicBezTo>
                  <a:pt x="358040" y="0"/>
                  <a:pt x="372681" y="0"/>
                  <a:pt x="372681" y="0"/>
                </a:cubicBezTo>
                <a:lnTo>
                  <a:pt x="372681" y="372681"/>
                </a:lnTo>
                <a:cubicBezTo>
                  <a:pt x="372681" y="372681"/>
                  <a:pt x="358040" y="372681"/>
                  <a:pt x="339979" y="372681"/>
                </a:cubicBezTo>
                <a:lnTo>
                  <a:pt x="32702" y="372681"/>
                </a:lnTo>
                <a:cubicBezTo>
                  <a:pt x="14641" y="372681"/>
                  <a:pt x="0" y="372681"/>
                  <a:pt x="0" y="372681"/>
                </a:cubicBezTo>
                <a:lnTo>
                  <a:pt x="0" y="0"/>
                </a:lnTo>
                <a:cubicBezTo>
                  <a:pt x="0" y="0"/>
                  <a:pt x="14641" y="0"/>
                  <a:pt x="32702" y="0"/>
                </a:cubicBezTo>
                <a:close/>
              </a:path>
            </a:pathLst>
          </a:custGeom>
          <a:solidFill>
            <a:srgbClr val="FF8F02"/>
          </a:solidFill>
          <a:ln w="253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98D4B802-D500-4838-8824-B3B72E9D0546}"/>
              </a:ext>
            </a:extLst>
          </p:cNvPr>
          <p:cNvSpPr/>
          <p:nvPr/>
        </p:nvSpPr>
        <p:spPr>
          <a:xfrm>
            <a:off x="3778547" y="2512314"/>
            <a:ext cx="429761" cy="401295"/>
          </a:xfrm>
          <a:custGeom>
            <a:avLst/>
            <a:gdLst>
              <a:gd name="connsiteX0" fmla="*/ 26672 w 429761"/>
              <a:gd name="connsiteY0" fmla="*/ 401098 h 401295"/>
              <a:gd name="connsiteX1" fmla="*/ 402727 w 429761"/>
              <a:gd name="connsiteY1" fmla="*/ 401098 h 401295"/>
              <a:gd name="connsiteX2" fmla="*/ 429573 w 429761"/>
              <a:gd name="connsiteY2" fmla="*/ 374109 h 401295"/>
              <a:gd name="connsiteX3" fmla="*/ 426397 w 429761"/>
              <a:gd name="connsiteY3" fmla="*/ 361496 h 401295"/>
              <a:gd name="connsiteX4" fmla="*/ 238382 w 429761"/>
              <a:gd name="connsiteY4" fmla="*/ 13931 h 401295"/>
              <a:gd name="connsiteX5" fmla="*/ 201906 w 429761"/>
              <a:gd name="connsiteY5" fmla="*/ 3042 h 401295"/>
              <a:gd name="connsiteX6" fmla="*/ 191017 w 429761"/>
              <a:gd name="connsiteY6" fmla="*/ 13931 h 401295"/>
              <a:gd name="connsiteX7" fmla="*/ 2977 w 429761"/>
              <a:gd name="connsiteY7" fmla="*/ 361496 h 401295"/>
              <a:gd name="connsiteX8" fmla="*/ 14101 w 429761"/>
              <a:gd name="connsiteY8" fmla="*/ 397939 h 401295"/>
              <a:gd name="connsiteX9" fmla="*/ 26672 w 429761"/>
              <a:gd name="connsiteY9" fmla="*/ 401098 h 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761" h="401295">
                <a:moveTo>
                  <a:pt x="26672" y="401098"/>
                </a:moveTo>
                <a:lnTo>
                  <a:pt x="402727" y="401098"/>
                </a:lnTo>
                <a:cubicBezTo>
                  <a:pt x="417594" y="401060"/>
                  <a:pt x="429611" y="388976"/>
                  <a:pt x="429573" y="374109"/>
                </a:cubicBezTo>
                <a:cubicBezTo>
                  <a:pt x="429560" y="369708"/>
                  <a:pt x="428470" y="365377"/>
                  <a:pt x="426397" y="361496"/>
                </a:cubicBezTo>
                <a:lnTo>
                  <a:pt x="238382" y="13931"/>
                </a:lnTo>
                <a:cubicBezTo>
                  <a:pt x="231317" y="850"/>
                  <a:pt x="214986" y="-4023"/>
                  <a:pt x="201906" y="3042"/>
                </a:cubicBezTo>
                <a:cubicBezTo>
                  <a:pt x="197293" y="5534"/>
                  <a:pt x="193508" y="9319"/>
                  <a:pt x="191017" y="13931"/>
                </a:cubicBezTo>
                <a:lnTo>
                  <a:pt x="2977" y="361496"/>
                </a:lnTo>
                <a:cubicBezTo>
                  <a:pt x="-4015" y="374630"/>
                  <a:pt x="965" y="390947"/>
                  <a:pt x="14101" y="397939"/>
                </a:cubicBezTo>
                <a:cubicBezTo>
                  <a:pt x="17970" y="399999"/>
                  <a:pt x="22286" y="401082"/>
                  <a:pt x="26672" y="401098"/>
                </a:cubicBezTo>
                <a:close/>
              </a:path>
            </a:pathLst>
          </a:custGeom>
          <a:solidFill>
            <a:srgbClr val="2196F3"/>
          </a:solidFill>
          <a:ln w="253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BC9002B-DF4A-4E65-9EEB-4B649A244E7C}"/>
              </a:ext>
            </a:extLst>
          </p:cNvPr>
          <p:cNvSpPr/>
          <p:nvPr/>
        </p:nvSpPr>
        <p:spPr>
          <a:xfrm>
            <a:off x="3115936" y="3173678"/>
            <a:ext cx="429898" cy="401217"/>
          </a:xfrm>
          <a:custGeom>
            <a:avLst/>
            <a:gdLst>
              <a:gd name="connsiteX0" fmla="*/ 26753 w 429898"/>
              <a:gd name="connsiteY0" fmla="*/ 401020 h 401217"/>
              <a:gd name="connsiteX1" fmla="*/ 402783 w 429898"/>
              <a:gd name="connsiteY1" fmla="*/ 401020 h 401217"/>
              <a:gd name="connsiteX2" fmla="*/ 429710 w 429898"/>
              <a:gd name="connsiteY2" fmla="*/ 374112 h 401217"/>
              <a:gd name="connsiteX3" fmla="*/ 426453 w 429898"/>
              <a:gd name="connsiteY3" fmla="*/ 361265 h 401217"/>
              <a:gd name="connsiteX4" fmla="*/ 238463 w 429898"/>
              <a:gd name="connsiteY4" fmla="*/ 13904 h 401217"/>
              <a:gd name="connsiteX5" fmla="*/ 201934 w 429898"/>
              <a:gd name="connsiteY5" fmla="*/ 3068 h 401217"/>
              <a:gd name="connsiteX6" fmla="*/ 191098 w 429898"/>
              <a:gd name="connsiteY6" fmla="*/ 13904 h 401217"/>
              <a:gd name="connsiteX7" fmla="*/ 3058 w 429898"/>
              <a:gd name="connsiteY7" fmla="*/ 361265 h 401217"/>
              <a:gd name="connsiteX8" fmla="*/ 13947 w 429898"/>
              <a:gd name="connsiteY8" fmla="*/ 397777 h 401217"/>
              <a:gd name="connsiteX9" fmla="*/ 26753 w 429898"/>
              <a:gd name="connsiteY9" fmla="*/ 401020 h 40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898" h="401217">
                <a:moveTo>
                  <a:pt x="26753" y="401020"/>
                </a:moveTo>
                <a:lnTo>
                  <a:pt x="402783" y="401020"/>
                </a:lnTo>
                <a:cubicBezTo>
                  <a:pt x="417649" y="401024"/>
                  <a:pt x="429705" y="388979"/>
                  <a:pt x="429710" y="374112"/>
                </a:cubicBezTo>
                <a:cubicBezTo>
                  <a:pt x="429713" y="369627"/>
                  <a:pt x="428594" y="365210"/>
                  <a:pt x="426453" y="361265"/>
                </a:cubicBezTo>
                <a:lnTo>
                  <a:pt x="238463" y="13904"/>
                </a:lnTo>
                <a:cubicBezTo>
                  <a:pt x="231367" y="823"/>
                  <a:pt x="215014" y="-4028"/>
                  <a:pt x="201934" y="3068"/>
                </a:cubicBezTo>
                <a:cubicBezTo>
                  <a:pt x="197349" y="5554"/>
                  <a:pt x="193584" y="9319"/>
                  <a:pt x="191098" y="13904"/>
                </a:cubicBezTo>
                <a:lnTo>
                  <a:pt x="3058" y="361265"/>
                </a:lnTo>
                <a:cubicBezTo>
                  <a:pt x="-4018" y="374356"/>
                  <a:pt x="858" y="390702"/>
                  <a:pt x="13947" y="397777"/>
                </a:cubicBezTo>
                <a:cubicBezTo>
                  <a:pt x="17882" y="399906"/>
                  <a:pt x="22283" y="401020"/>
                  <a:pt x="26753" y="401020"/>
                </a:cubicBezTo>
                <a:close/>
              </a:path>
            </a:pathLst>
          </a:custGeom>
          <a:solidFill>
            <a:srgbClr val="2196F3"/>
          </a:solidFill>
          <a:ln w="253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58C4B3F-4176-4E7F-AE31-0F1DB8DBD501}"/>
              </a:ext>
            </a:extLst>
          </p:cNvPr>
          <p:cNvSpPr/>
          <p:nvPr/>
        </p:nvSpPr>
        <p:spPr>
          <a:xfrm>
            <a:off x="4461070" y="3808705"/>
            <a:ext cx="429923" cy="401117"/>
          </a:xfrm>
          <a:custGeom>
            <a:avLst/>
            <a:gdLst>
              <a:gd name="connsiteX0" fmla="*/ 26771 w 429923"/>
              <a:gd name="connsiteY0" fmla="*/ 400920 h 401117"/>
              <a:gd name="connsiteX1" fmla="*/ 402801 w 429923"/>
              <a:gd name="connsiteY1" fmla="*/ 400920 h 401117"/>
              <a:gd name="connsiteX2" fmla="*/ 429736 w 429923"/>
              <a:gd name="connsiteY2" fmla="*/ 373970 h 401117"/>
              <a:gd name="connsiteX3" fmla="*/ 426496 w 429923"/>
              <a:gd name="connsiteY3" fmla="*/ 361166 h 401117"/>
              <a:gd name="connsiteX4" fmla="*/ 238456 w 429923"/>
              <a:gd name="connsiteY4" fmla="*/ 13931 h 401117"/>
              <a:gd name="connsiteX5" fmla="*/ 201979 w 429923"/>
              <a:gd name="connsiteY5" fmla="*/ 3042 h 401117"/>
              <a:gd name="connsiteX6" fmla="*/ 191091 w 429923"/>
              <a:gd name="connsiteY6" fmla="*/ 13931 h 401117"/>
              <a:gd name="connsiteX7" fmla="*/ 3076 w 429923"/>
              <a:gd name="connsiteY7" fmla="*/ 361166 h 401117"/>
              <a:gd name="connsiteX8" fmla="*/ 13899 w 429923"/>
              <a:gd name="connsiteY8" fmla="*/ 397663 h 401117"/>
              <a:gd name="connsiteX9" fmla="*/ 26771 w 429923"/>
              <a:gd name="connsiteY9" fmla="*/ 400920 h 40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23" h="401117">
                <a:moveTo>
                  <a:pt x="26771" y="400920"/>
                </a:moveTo>
                <a:lnTo>
                  <a:pt x="402801" y="400920"/>
                </a:lnTo>
                <a:cubicBezTo>
                  <a:pt x="417680" y="400918"/>
                  <a:pt x="429741" y="388852"/>
                  <a:pt x="429736" y="373970"/>
                </a:cubicBezTo>
                <a:cubicBezTo>
                  <a:pt x="429736" y="369500"/>
                  <a:pt x="428622" y="365098"/>
                  <a:pt x="426496" y="361166"/>
                </a:cubicBezTo>
                <a:lnTo>
                  <a:pt x="238456" y="13931"/>
                </a:lnTo>
                <a:cubicBezTo>
                  <a:pt x="231391" y="850"/>
                  <a:pt x="215060" y="-4023"/>
                  <a:pt x="201979" y="3042"/>
                </a:cubicBezTo>
                <a:cubicBezTo>
                  <a:pt x="197367" y="5534"/>
                  <a:pt x="193582" y="9319"/>
                  <a:pt x="191091" y="13931"/>
                </a:cubicBezTo>
                <a:lnTo>
                  <a:pt x="3076" y="361166"/>
                </a:lnTo>
                <a:cubicBezTo>
                  <a:pt x="-4015" y="374231"/>
                  <a:pt x="831" y="390572"/>
                  <a:pt x="13899" y="397663"/>
                </a:cubicBezTo>
                <a:cubicBezTo>
                  <a:pt x="17849" y="399806"/>
                  <a:pt x="22276" y="400925"/>
                  <a:pt x="26771" y="400920"/>
                </a:cubicBezTo>
                <a:close/>
              </a:path>
            </a:pathLst>
          </a:custGeom>
          <a:solidFill>
            <a:srgbClr val="2196F3"/>
          </a:solidFill>
          <a:ln w="2530" cap="flat">
            <a:noFill/>
            <a:prstDash val="solid"/>
            <a:miter/>
          </a:ln>
        </p:spPr>
        <p:txBody>
          <a:bodyPr rtlCol="0" anchor="ctr"/>
          <a:lstStyle/>
          <a:p>
            <a:endParaRPr lang="en-US" dirty="0"/>
          </a:p>
        </p:txBody>
      </p:sp>
      <p:grpSp>
        <p:nvGrpSpPr>
          <p:cNvPr id="98" name="Group 97">
            <a:extLst>
              <a:ext uri="{FF2B5EF4-FFF2-40B4-BE49-F238E27FC236}">
                <a16:creationId xmlns:a16="http://schemas.microsoft.com/office/drawing/2014/main" id="{5F2AC9C4-5746-4351-9562-709F766A352F}"/>
              </a:ext>
            </a:extLst>
          </p:cNvPr>
          <p:cNvGrpSpPr/>
          <p:nvPr/>
        </p:nvGrpSpPr>
        <p:grpSpPr>
          <a:xfrm>
            <a:off x="3652667" y="3034615"/>
            <a:ext cx="1677102" cy="1705680"/>
            <a:chOff x="6180415" y="4383895"/>
            <a:chExt cx="1677102" cy="1705680"/>
          </a:xfrm>
        </p:grpSpPr>
        <p:sp>
          <p:nvSpPr>
            <p:cNvPr id="96" name="Freeform: Shape 95">
              <a:extLst>
                <a:ext uri="{FF2B5EF4-FFF2-40B4-BE49-F238E27FC236}">
                  <a16:creationId xmlns:a16="http://schemas.microsoft.com/office/drawing/2014/main" id="{D39C5E4F-0380-4064-AF90-23B51DCB9654}"/>
                </a:ext>
              </a:extLst>
            </p:cNvPr>
            <p:cNvSpPr/>
            <p:nvPr/>
          </p:nvSpPr>
          <p:spPr>
            <a:xfrm>
              <a:off x="6180415" y="4383895"/>
              <a:ext cx="1225296" cy="1225296"/>
            </a:xfrm>
            <a:custGeom>
              <a:avLst/>
              <a:gdLst>
                <a:gd name="connsiteX0" fmla="*/ 724810 w 1450526"/>
                <a:gd name="connsiteY0" fmla="*/ 96138 h 1450525"/>
                <a:gd name="connsiteX1" fmla="*/ 279933 w 1450526"/>
                <a:gd name="connsiteY1" fmla="*/ 280413 h 1450525"/>
                <a:gd name="connsiteX2" fmla="*/ 279933 w 1450526"/>
                <a:gd name="connsiteY2" fmla="*/ 1170165 h 1450525"/>
                <a:gd name="connsiteX3" fmla="*/ 1169686 w 1450526"/>
                <a:gd name="connsiteY3" fmla="*/ 1170166 h 1450525"/>
                <a:gd name="connsiteX4" fmla="*/ 1169686 w 1450526"/>
                <a:gd name="connsiteY4" fmla="*/ 280412 h 1450525"/>
                <a:gd name="connsiteX5" fmla="*/ 724810 w 1450526"/>
                <a:gd name="connsiteY5" fmla="*/ 96138 h 1450525"/>
                <a:gd name="connsiteX6" fmla="*/ 725263 w 1450526"/>
                <a:gd name="connsiteY6" fmla="*/ 0 h 1450525"/>
                <a:gd name="connsiteX7" fmla="*/ 1450526 w 1450526"/>
                <a:gd name="connsiteY7" fmla="*/ 725263 h 1450525"/>
                <a:gd name="connsiteX8" fmla="*/ 725263 w 1450526"/>
                <a:gd name="connsiteY8" fmla="*/ 1450525 h 1450525"/>
                <a:gd name="connsiteX9" fmla="*/ 0 w 1450526"/>
                <a:gd name="connsiteY9" fmla="*/ 725263 h 1450525"/>
                <a:gd name="connsiteX10" fmla="*/ 725263 w 1450526"/>
                <a:gd name="connsiteY10" fmla="*/ 0 h 145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526" h="1450525">
                  <a:moveTo>
                    <a:pt x="724810" y="96138"/>
                  </a:moveTo>
                  <a:cubicBezTo>
                    <a:pt x="563796" y="96138"/>
                    <a:pt x="402783" y="157563"/>
                    <a:pt x="279933" y="280413"/>
                  </a:cubicBezTo>
                  <a:cubicBezTo>
                    <a:pt x="34235" y="526111"/>
                    <a:pt x="34235" y="924467"/>
                    <a:pt x="279933" y="1170165"/>
                  </a:cubicBezTo>
                  <a:cubicBezTo>
                    <a:pt x="525632" y="1415864"/>
                    <a:pt x="923988" y="1415864"/>
                    <a:pt x="1169686" y="1170166"/>
                  </a:cubicBezTo>
                  <a:cubicBezTo>
                    <a:pt x="1415385" y="924467"/>
                    <a:pt x="1415385" y="526111"/>
                    <a:pt x="1169686" y="280412"/>
                  </a:cubicBezTo>
                  <a:cubicBezTo>
                    <a:pt x="1046837" y="157563"/>
                    <a:pt x="885824" y="96138"/>
                    <a:pt x="724810" y="96138"/>
                  </a:cubicBezTo>
                  <a:close/>
                  <a:moveTo>
                    <a:pt x="725263" y="0"/>
                  </a:moveTo>
                  <a:cubicBezTo>
                    <a:pt x="1125815" y="0"/>
                    <a:pt x="1450526" y="324711"/>
                    <a:pt x="1450526" y="725263"/>
                  </a:cubicBezTo>
                  <a:cubicBezTo>
                    <a:pt x="1450526" y="1125814"/>
                    <a:pt x="1125814" y="1450525"/>
                    <a:pt x="725263" y="1450525"/>
                  </a:cubicBezTo>
                  <a:cubicBezTo>
                    <a:pt x="324711" y="1450525"/>
                    <a:pt x="0" y="1125814"/>
                    <a:pt x="0" y="725263"/>
                  </a:cubicBezTo>
                  <a:cubicBezTo>
                    <a:pt x="0" y="324711"/>
                    <a:pt x="324711" y="0"/>
                    <a:pt x="725263" y="0"/>
                  </a:cubicBezTo>
                  <a:close/>
                </a:path>
              </a:pathLst>
            </a:custGeom>
            <a:solidFill>
              <a:srgbClr val="093371"/>
            </a:solidFill>
            <a:ln w="303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0C4F5905-BA5F-4D89-927F-7878205CD99F}"/>
                </a:ext>
              </a:extLst>
            </p:cNvPr>
            <p:cNvSpPr/>
            <p:nvPr/>
          </p:nvSpPr>
          <p:spPr>
            <a:xfrm>
              <a:off x="7216228" y="5448300"/>
              <a:ext cx="641289" cy="641275"/>
            </a:xfrm>
            <a:custGeom>
              <a:avLst/>
              <a:gdLst>
                <a:gd name="connsiteX0" fmla="*/ 35503 w 729976"/>
                <a:gd name="connsiteY0" fmla="*/ 35558 h 729960"/>
                <a:gd name="connsiteX1" fmla="*/ 35503 w 729976"/>
                <a:gd name="connsiteY1" fmla="*/ 35558 h 729960"/>
                <a:gd name="connsiteX2" fmla="*/ 208706 w 729976"/>
                <a:gd name="connsiteY2" fmla="*/ 35558 h 729960"/>
                <a:gd name="connsiteX3" fmla="*/ 208706 w 729976"/>
                <a:gd name="connsiteY3" fmla="*/ 35558 h 729960"/>
                <a:gd name="connsiteX4" fmla="*/ 713728 w 729976"/>
                <a:gd name="connsiteY4" fmla="*/ 540610 h 729960"/>
                <a:gd name="connsiteX5" fmla="*/ 713783 w 729976"/>
                <a:gd name="connsiteY5" fmla="*/ 617403 h 729960"/>
                <a:gd name="connsiteX6" fmla="*/ 713728 w 729976"/>
                <a:gd name="connsiteY6" fmla="*/ 617458 h 729960"/>
                <a:gd name="connsiteX7" fmla="*/ 713728 w 729976"/>
                <a:gd name="connsiteY7" fmla="*/ 617458 h 729960"/>
                <a:gd name="connsiteX8" fmla="*/ 617464 w 729976"/>
                <a:gd name="connsiteY8" fmla="*/ 713722 h 729960"/>
                <a:gd name="connsiteX9" fmla="*/ 540671 w 729976"/>
                <a:gd name="connsiteY9" fmla="*/ 713777 h 729960"/>
                <a:gd name="connsiteX10" fmla="*/ 540616 w 729976"/>
                <a:gd name="connsiteY10" fmla="*/ 713722 h 729960"/>
                <a:gd name="connsiteX11" fmla="*/ 540616 w 729976"/>
                <a:gd name="connsiteY11" fmla="*/ 713722 h 729960"/>
                <a:gd name="connsiteX12" fmla="*/ 35534 w 729976"/>
                <a:gd name="connsiteY12" fmla="*/ 208700 h 729960"/>
                <a:gd name="connsiteX13" fmla="*/ 35503 w 729976"/>
                <a:gd name="connsiteY13" fmla="*/ 35558 h 72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976" h="729960">
                  <a:moveTo>
                    <a:pt x="35503" y="35558"/>
                  </a:moveTo>
                  <a:lnTo>
                    <a:pt x="35503" y="35558"/>
                  </a:lnTo>
                  <a:cubicBezTo>
                    <a:pt x="83334" y="-12261"/>
                    <a:pt x="160874" y="-12261"/>
                    <a:pt x="208706" y="35558"/>
                  </a:cubicBezTo>
                  <a:lnTo>
                    <a:pt x="208706" y="35558"/>
                  </a:lnTo>
                  <a:lnTo>
                    <a:pt x="713728" y="540610"/>
                  </a:lnTo>
                  <a:cubicBezTo>
                    <a:pt x="734950" y="561802"/>
                    <a:pt x="734974" y="596181"/>
                    <a:pt x="713783" y="617403"/>
                  </a:cubicBezTo>
                  <a:cubicBezTo>
                    <a:pt x="713764" y="617421"/>
                    <a:pt x="713746" y="617439"/>
                    <a:pt x="713728" y="617458"/>
                  </a:cubicBezTo>
                  <a:lnTo>
                    <a:pt x="713728" y="617458"/>
                  </a:lnTo>
                  <a:lnTo>
                    <a:pt x="617464" y="713722"/>
                  </a:lnTo>
                  <a:cubicBezTo>
                    <a:pt x="596272" y="734944"/>
                    <a:pt x="561893" y="734968"/>
                    <a:pt x="540671" y="713777"/>
                  </a:cubicBezTo>
                  <a:cubicBezTo>
                    <a:pt x="540653" y="713758"/>
                    <a:pt x="540635" y="713740"/>
                    <a:pt x="540616" y="713722"/>
                  </a:cubicBezTo>
                  <a:lnTo>
                    <a:pt x="540616" y="713722"/>
                  </a:lnTo>
                  <a:lnTo>
                    <a:pt x="35534" y="208700"/>
                  </a:lnTo>
                  <a:cubicBezTo>
                    <a:pt x="-12255" y="160884"/>
                    <a:pt x="-12267" y="83392"/>
                    <a:pt x="35503" y="35558"/>
                  </a:cubicBezTo>
                  <a:close/>
                </a:path>
              </a:pathLst>
            </a:custGeom>
            <a:solidFill>
              <a:srgbClr val="093371"/>
            </a:solidFill>
            <a:ln w="3038" cap="flat">
              <a:noFill/>
              <a:prstDash val="solid"/>
              <a:miter/>
            </a:ln>
          </p:spPr>
          <p:txBody>
            <a:bodyPr rtlCol="0" anchor="ctr"/>
            <a:lstStyle/>
            <a:p>
              <a:endParaRPr lang="en-US" dirty="0"/>
            </a:p>
          </p:txBody>
        </p:sp>
      </p:grpSp>
      <p:sp>
        <p:nvSpPr>
          <p:cNvPr id="103" name="TextBox 102">
            <a:extLst>
              <a:ext uri="{FF2B5EF4-FFF2-40B4-BE49-F238E27FC236}">
                <a16:creationId xmlns:a16="http://schemas.microsoft.com/office/drawing/2014/main" id="{702E1324-CDD1-4EBC-A79F-5011F34046A9}"/>
              </a:ext>
            </a:extLst>
          </p:cNvPr>
          <p:cNvSpPr txBox="1"/>
          <p:nvPr/>
        </p:nvSpPr>
        <p:spPr>
          <a:xfrm>
            <a:off x="6096001" y="2709641"/>
            <a:ext cx="4000500" cy="1200329"/>
          </a:xfrm>
          <a:prstGeom prst="rect">
            <a:avLst/>
          </a:prstGeom>
          <a:noFill/>
        </p:spPr>
        <p:txBody>
          <a:bodyPr wrap="square" rtlCol="0">
            <a:spAutoFit/>
          </a:bodyPr>
          <a:lstStyle/>
          <a:p>
            <a:pPr>
              <a:buClr>
                <a:srgbClr val="008CCF"/>
              </a:buClr>
            </a:pPr>
            <a:r>
              <a:rPr lang="en-US" sz="2400" dirty="0"/>
              <a:t>How can you check data quality when you are entering data in DHIS2?</a:t>
            </a:r>
          </a:p>
        </p:txBody>
      </p:sp>
      <p:sp>
        <p:nvSpPr>
          <p:cNvPr id="104" name="Rectangle: Rounded Corners 103">
            <a:extLst>
              <a:ext uri="{FF2B5EF4-FFF2-40B4-BE49-F238E27FC236}">
                <a16:creationId xmlns:a16="http://schemas.microsoft.com/office/drawing/2014/main" id="{6B48CB6F-8D3E-42A5-9257-9915EC695E96}"/>
              </a:ext>
            </a:extLst>
          </p:cNvPr>
          <p:cNvSpPr/>
          <p:nvPr/>
        </p:nvSpPr>
        <p:spPr>
          <a:xfrm>
            <a:off x="2727194" y="15457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quality</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10848"/>
    </mc:Choice>
    <mc:Fallback xmlns="">
      <p:transition spd="slow" advTm="108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anim calcmode="lin" valueType="num">
                                      <p:cBhvr>
                                        <p:cTn id="36" dur="500" fill="hold"/>
                                        <p:tgtEl>
                                          <p:spTgt spid="98"/>
                                        </p:tgtEl>
                                        <p:attrNameLst>
                                          <p:attrName>ppt_x</p:attrName>
                                        </p:attrNameLst>
                                      </p:cBhvr>
                                      <p:tavLst>
                                        <p:tav tm="0">
                                          <p:val>
                                            <p:strVal val="#ppt_x"/>
                                          </p:val>
                                        </p:tav>
                                        <p:tav tm="100000">
                                          <p:val>
                                            <p:strVal val="#ppt_x"/>
                                          </p:val>
                                        </p:tav>
                                      </p:tavLst>
                                    </p:anim>
                                    <p:anim calcmode="lin" valueType="num">
                                      <p:cBhvr>
                                        <p:cTn id="37" dur="500" fill="hold"/>
                                        <p:tgtEl>
                                          <p:spTgt spid="98"/>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10" presetClass="exit" presetSubtype="0" fill="hold" nodeType="afterEffect">
                                  <p:stCondLst>
                                    <p:cond delay="1000"/>
                                  </p:stCondLst>
                                  <p:childTnLst>
                                    <p:animEffect transition="out" filter="fade">
                                      <p:cBhvr>
                                        <p:cTn id="40" dur="500"/>
                                        <p:tgtEl>
                                          <p:spTgt spid="98"/>
                                        </p:tgtEl>
                                      </p:cBhvr>
                                    </p:animEffect>
                                    <p:set>
                                      <p:cBhvr>
                                        <p:cTn id="41" dur="1" fill="hold">
                                          <p:stCondLst>
                                            <p:cond delay="499"/>
                                          </p:stCondLst>
                                        </p:cTn>
                                        <p:tgtEl>
                                          <p:spTgt spid="98"/>
                                        </p:tgtEl>
                                        <p:attrNameLst>
                                          <p:attrName>style.visibility</p:attrName>
                                        </p:attrNameLst>
                                      </p:cBhvr>
                                      <p:to>
                                        <p:strVal val="hidden"/>
                                      </p:to>
                                    </p:set>
                                  </p:childTnLst>
                                </p:cTn>
                              </p:par>
                              <p:par>
                                <p:cTn id="42" presetID="10" presetClass="exit" presetSubtype="0" fill="hold" grpId="1" nodeType="withEffect">
                                  <p:stCondLst>
                                    <p:cond delay="100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xit" presetSubtype="0" fill="hold" grpId="1" nodeType="withEffect">
                                  <p:stCondLst>
                                    <p:cond delay="100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par>
                                <p:cTn id="48" presetID="10" presetClass="exit" presetSubtype="0" fill="hold" grpId="1" nodeType="withEffect">
                                  <p:stCondLst>
                                    <p:cond delay="1000"/>
                                  </p:stCondLst>
                                  <p:childTnLst>
                                    <p:animEffect transition="out" filter="fade">
                                      <p:cBhvr>
                                        <p:cTn id="49" dur="500"/>
                                        <p:tgtEl>
                                          <p:spTgt spid="31"/>
                                        </p:tgtEl>
                                      </p:cBhvr>
                                    </p:animEffect>
                                    <p:set>
                                      <p:cBhvr>
                                        <p:cTn id="50" dur="1" fill="hold">
                                          <p:stCondLst>
                                            <p:cond delay="499"/>
                                          </p:stCondLst>
                                        </p:cTn>
                                        <p:tgtEl>
                                          <p:spTgt spid="31"/>
                                        </p:tgtEl>
                                        <p:attrNameLst>
                                          <p:attrName>style.visibility</p:attrName>
                                        </p:attrNameLst>
                                      </p:cBhvr>
                                      <p:to>
                                        <p:strVal val="hidden"/>
                                      </p:to>
                                    </p:set>
                                  </p:childTnLst>
                                </p:cTn>
                              </p:par>
                              <p:par>
                                <p:cTn id="51" presetID="10" presetClass="exit" presetSubtype="0" fill="hold" grpId="1" nodeType="withEffect">
                                  <p:stCondLst>
                                    <p:cond delay="1000"/>
                                  </p:stCondLst>
                                  <p:childTnLst>
                                    <p:animEffect transition="out" filter="fade">
                                      <p:cBhvr>
                                        <p:cTn id="52" dur="500"/>
                                        <p:tgtEl>
                                          <p:spTgt spid="27"/>
                                        </p:tgtEl>
                                      </p:cBhvr>
                                    </p:animEffect>
                                    <p:set>
                                      <p:cBhvr>
                                        <p:cTn id="53" dur="1" fill="hold">
                                          <p:stCondLst>
                                            <p:cond delay="499"/>
                                          </p:stCondLst>
                                        </p:cTn>
                                        <p:tgtEl>
                                          <p:spTgt spid="27"/>
                                        </p:tgtEl>
                                        <p:attrNameLst>
                                          <p:attrName>style.visibility</p:attrName>
                                        </p:attrNameLst>
                                      </p:cBhvr>
                                      <p:to>
                                        <p:strVal val="hidden"/>
                                      </p:to>
                                    </p:set>
                                  </p:childTnLst>
                                </p:cTn>
                              </p:par>
                              <p:par>
                                <p:cTn id="54" presetID="10" presetClass="entr" presetSubtype="0" fill="hold" nodeType="withEffect">
                                  <p:stCondLst>
                                    <p:cond delay="100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500"/>
                                        <p:tgtEl>
                                          <p:spTgt spid="10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3"/>
                                        </p:tgtEl>
                                        <p:attrNameLst>
                                          <p:attrName>style.visibility</p:attrName>
                                        </p:attrNameLst>
                                      </p:cBhvr>
                                      <p:to>
                                        <p:strVal val="visible"/>
                                      </p:to>
                                    </p:set>
                                    <p:animEffect transition="in" filter="fade">
                                      <p:cBhvr>
                                        <p:cTn id="6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4" grpId="1" animBg="1"/>
      <p:bldP spid="25" grpId="0" animBg="1"/>
      <p:bldP spid="25" grpId="1" animBg="1"/>
      <p:bldP spid="26" grpId="0" animBg="1"/>
      <p:bldP spid="27" grpId="0" animBg="1"/>
      <p:bldP spid="27" grpId="1" animBg="1"/>
      <p:bldP spid="28" grpId="0" animBg="1"/>
      <p:bldP spid="29" grpId="0" animBg="1"/>
      <p:bldP spid="30" grpId="0" animBg="1"/>
      <p:bldP spid="31" grpId="0" animBg="1"/>
      <p:bldP spid="31" grpId="1" animBg="1"/>
      <p:bldP spid="103" grpId="0"/>
      <p:bldP spid="10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n-US" dirty="0"/>
              <a:t>In this video, you will see…</a:t>
            </a:r>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4" name="Graphic 3">
            <a:extLst>
              <a:ext uri="{FF2B5EF4-FFF2-40B4-BE49-F238E27FC236}">
                <a16:creationId xmlns:a16="http://schemas.microsoft.com/office/drawing/2014/main" id="{946E7BD3-D67C-4713-B30B-EB0AB828290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42558" y="1866900"/>
            <a:ext cx="2193471" cy="2193471"/>
          </a:xfrm>
          <a:prstGeom prst="rect">
            <a:avLst/>
          </a:prstGeom>
        </p:spPr>
      </p:pic>
      <p:sp>
        <p:nvSpPr>
          <p:cNvPr id="30" name="Rectangle: Rounded Corners 29">
            <a:extLst>
              <a:ext uri="{FF2B5EF4-FFF2-40B4-BE49-F238E27FC236}">
                <a16:creationId xmlns:a16="http://schemas.microsoft.com/office/drawing/2014/main" id="{60F7B02D-6131-4BCB-A9B3-B0BE2020CE90}"/>
              </a:ext>
            </a:extLst>
          </p:cNvPr>
          <p:cNvSpPr/>
          <p:nvPr/>
        </p:nvSpPr>
        <p:spPr>
          <a:xfrm>
            <a:off x="3042558"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entry</a:t>
            </a:r>
          </a:p>
        </p:txBody>
      </p:sp>
      <p:sp>
        <p:nvSpPr>
          <p:cNvPr id="31" name="TextBox 30">
            <a:extLst>
              <a:ext uri="{FF2B5EF4-FFF2-40B4-BE49-F238E27FC236}">
                <a16:creationId xmlns:a16="http://schemas.microsoft.com/office/drawing/2014/main" id="{7FC6A3B0-87F8-431D-B50D-88AEAF9368B9}"/>
              </a:ext>
            </a:extLst>
          </p:cNvPr>
          <p:cNvSpPr txBox="1"/>
          <p:nvPr/>
        </p:nvSpPr>
        <p:spPr>
          <a:xfrm>
            <a:off x="4641288" y="4060371"/>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Value types</a:t>
            </a:r>
          </a:p>
        </p:txBody>
      </p:sp>
      <p:sp>
        <p:nvSpPr>
          <p:cNvPr id="32" name="TextBox 31">
            <a:extLst>
              <a:ext uri="{FF2B5EF4-FFF2-40B4-BE49-F238E27FC236}">
                <a16:creationId xmlns:a16="http://schemas.microsoft.com/office/drawing/2014/main" id="{FF4F2697-043B-495C-A608-1C73C35EBBE9}"/>
              </a:ext>
            </a:extLst>
          </p:cNvPr>
          <p:cNvSpPr txBox="1"/>
          <p:nvPr/>
        </p:nvSpPr>
        <p:spPr>
          <a:xfrm>
            <a:off x="4641288" y="4742310"/>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Validation rules</a:t>
            </a:r>
          </a:p>
        </p:txBody>
      </p:sp>
      <p:sp>
        <p:nvSpPr>
          <p:cNvPr id="33" name="TextBox 32">
            <a:extLst>
              <a:ext uri="{FF2B5EF4-FFF2-40B4-BE49-F238E27FC236}">
                <a16:creationId xmlns:a16="http://schemas.microsoft.com/office/drawing/2014/main" id="{F5FF3167-B679-471A-85BC-90BDFFAD0DEB}"/>
              </a:ext>
            </a:extLst>
          </p:cNvPr>
          <p:cNvSpPr txBox="1"/>
          <p:nvPr/>
        </p:nvSpPr>
        <p:spPr>
          <a:xfrm>
            <a:off x="4641288" y="5424249"/>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Complete button </a:t>
            </a:r>
          </a:p>
        </p:txBody>
      </p:sp>
      <p:sp>
        <p:nvSpPr>
          <p:cNvPr id="35" name="Rectangle: Rounded Corners 34">
            <a:extLst>
              <a:ext uri="{FF2B5EF4-FFF2-40B4-BE49-F238E27FC236}">
                <a16:creationId xmlns:a16="http://schemas.microsoft.com/office/drawing/2014/main" id="{118931C5-0555-464F-901B-7BB802EB486A}"/>
              </a:ext>
            </a:extLst>
          </p:cNvPr>
          <p:cNvSpPr/>
          <p:nvPr/>
        </p:nvSpPr>
        <p:spPr>
          <a:xfrm>
            <a:off x="6736788"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quality</a:t>
            </a:r>
          </a:p>
        </p:txBody>
      </p:sp>
      <p:pic>
        <p:nvPicPr>
          <p:cNvPr id="8" name="Graphic 7">
            <a:extLst>
              <a:ext uri="{FF2B5EF4-FFF2-40B4-BE49-F238E27FC236}">
                <a16:creationId xmlns:a16="http://schemas.microsoft.com/office/drawing/2014/main" id="{5ADE3A35-73AD-4607-8B0C-6642C503D8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08887" y="2001293"/>
            <a:ext cx="1924683" cy="1924683"/>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spd="slow" advTm="19368">
        <p159:morph option="byObject"/>
      </p:transition>
    </mc:Choice>
    <mc:Fallback xmlns="">
      <p:transition spd="slow" advTm="193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n-US"/>
              <a:t>Value types in data entry</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34A7B9CE-0454-47F9-AB4D-774D977CB1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6432" y="1614237"/>
            <a:ext cx="2193471" cy="2193471"/>
          </a:xfrm>
          <a:prstGeom prst="rect">
            <a:avLst/>
          </a:prstGeom>
        </p:spPr>
      </p:pic>
      <p:sp>
        <p:nvSpPr>
          <p:cNvPr id="8" name="Rectangle: Rounded Corners 7">
            <a:extLst>
              <a:ext uri="{FF2B5EF4-FFF2-40B4-BE49-F238E27FC236}">
                <a16:creationId xmlns:a16="http://schemas.microsoft.com/office/drawing/2014/main" id="{26B34674-D193-4B2F-A645-25705E8F0248}"/>
              </a:ext>
            </a:extLst>
          </p:cNvPr>
          <p:cNvSpPr/>
          <p:nvPr/>
        </p:nvSpPr>
        <p:spPr>
          <a:xfrm>
            <a:off x="4876432"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a:t>
            </a:r>
          </a:p>
        </p:txBody>
      </p:sp>
      <p:sp>
        <p:nvSpPr>
          <p:cNvPr id="10" name="TextBox 9">
            <a:extLst>
              <a:ext uri="{FF2B5EF4-FFF2-40B4-BE49-F238E27FC236}">
                <a16:creationId xmlns:a16="http://schemas.microsoft.com/office/drawing/2014/main" id="{C1592F89-89EE-4BEB-9592-7B1F7171EC8D}"/>
              </a:ext>
            </a:extLst>
          </p:cNvPr>
          <p:cNvSpPr txBox="1"/>
          <p:nvPr/>
        </p:nvSpPr>
        <p:spPr>
          <a:xfrm>
            <a:off x="4646606" y="3615767"/>
            <a:ext cx="2926080" cy="510778"/>
          </a:xfrm>
          <a:prstGeom prst="roundRect">
            <a:avLst/>
          </a:prstGeom>
          <a:solidFill>
            <a:schemeClr val="accent2"/>
          </a:solidFill>
        </p:spPr>
        <p:txBody>
          <a:bodyPr wrap="square" rtlCol="0">
            <a:spAutoFit/>
          </a:bodyPr>
          <a:lstStyle/>
          <a:p>
            <a:pPr algn="ctr">
              <a:buClr>
                <a:srgbClr val="008CCF"/>
              </a:buClr>
            </a:pPr>
            <a:r>
              <a:rPr lang="en-US" sz="2400">
                <a:solidFill>
                  <a:schemeClr val="bg1"/>
                </a:solidFill>
              </a:rPr>
              <a:t>Value types</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3744">
        <p159:morph option="byObject"/>
      </p:transition>
    </mc:Choice>
    <mc:Fallback xmlns="">
      <p:transition spd="slow" advTm="3744">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4A7B9CE-0454-47F9-AB4D-774D977CB1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1060" y="1952121"/>
            <a:ext cx="3561292" cy="3561292"/>
          </a:xfrm>
          <a:prstGeom prst="rect">
            <a:avLst/>
          </a:prstGeom>
        </p:spPr>
      </p:pic>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n-US"/>
              <a:t>Value types in data entry</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26B34674-D193-4B2F-A645-25705E8F0248}"/>
              </a:ext>
            </a:extLst>
          </p:cNvPr>
          <p:cNvSpPr/>
          <p:nvPr/>
        </p:nvSpPr>
        <p:spPr>
          <a:xfrm>
            <a:off x="3072802"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a:t>
            </a:r>
          </a:p>
        </p:txBody>
      </p:sp>
      <p:sp>
        <p:nvSpPr>
          <p:cNvPr id="10" name="TextBox 9">
            <a:extLst>
              <a:ext uri="{FF2B5EF4-FFF2-40B4-BE49-F238E27FC236}">
                <a16:creationId xmlns:a16="http://schemas.microsoft.com/office/drawing/2014/main" id="{C1592F89-89EE-4BEB-9592-7B1F7171EC8D}"/>
              </a:ext>
            </a:extLst>
          </p:cNvPr>
          <p:cNvSpPr txBox="1"/>
          <p:nvPr/>
        </p:nvSpPr>
        <p:spPr>
          <a:xfrm>
            <a:off x="6520888" y="1624159"/>
            <a:ext cx="2926080" cy="510778"/>
          </a:xfrm>
          <a:prstGeom prst="roundRect">
            <a:avLst/>
          </a:prstGeom>
          <a:solidFill>
            <a:schemeClr val="accent2"/>
          </a:solidFill>
        </p:spPr>
        <p:txBody>
          <a:bodyPr wrap="square" rtlCol="0">
            <a:spAutoFit/>
          </a:bodyPr>
          <a:lstStyle/>
          <a:p>
            <a:pPr algn="ctr">
              <a:buClr>
                <a:srgbClr val="008CCF"/>
              </a:buClr>
            </a:pPr>
            <a:r>
              <a:rPr lang="en-US" sz="2400">
                <a:solidFill>
                  <a:schemeClr val="bg1"/>
                </a:solidFill>
              </a:rPr>
              <a:t>Value types</a:t>
            </a:r>
          </a:p>
        </p:txBody>
      </p:sp>
      <p:sp>
        <p:nvSpPr>
          <p:cNvPr id="11" name="N1">
            <a:extLst>
              <a:ext uri="{FF2B5EF4-FFF2-40B4-BE49-F238E27FC236}">
                <a16:creationId xmlns:a16="http://schemas.microsoft.com/office/drawing/2014/main" id="{B5DD1EBD-98D0-4EEF-AABD-312A1F99F255}"/>
              </a:ext>
            </a:extLst>
          </p:cNvPr>
          <p:cNvSpPr/>
          <p:nvPr/>
        </p:nvSpPr>
        <p:spPr>
          <a:xfrm>
            <a:off x="-3339859"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5">
            <a:extLst>
              <a:ext uri="{FF2B5EF4-FFF2-40B4-BE49-F238E27FC236}">
                <a16:creationId xmlns:a16="http://schemas.microsoft.com/office/drawing/2014/main" id="{5579FBC1-02BD-443D-BE14-AEF339C95795}"/>
              </a:ext>
            </a:extLst>
          </p:cNvPr>
          <p:cNvSpPr/>
          <p:nvPr/>
        </p:nvSpPr>
        <p:spPr>
          <a:xfrm>
            <a:off x="2594029" y="35146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T1">
            <a:extLst>
              <a:ext uri="{FF2B5EF4-FFF2-40B4-BE49-F238E27FC236}">
                <a16:creationId xmlns:a16="http://schemas.microsoft.com/office/drawing/2014/main" id="{4B294E7A-E9DE-4BDB-A9A2-286B913480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1837" y="2177715"/>
            <a:ext cx="343137" cy="308823"/>
          </a:xfrm>
          <a:prstGeom prst="rect">
            <a:avLst/>
          </a:prstGeom>
        </p:spPr>
      </p:pic>
      <p:sp>
        <p:nvSpPr>
          <p:cNvPr id="14" name="N2">
            <a:extLst>
              <a:ext uri="{FF2B5EF4-FFF2-40B4-BE49-F238E27FC236}">
                <a16:creationId xmlns:a16="http://schemas.microsoft.com/office/drawing/2014/main" id="{4191DCF8-CE01-461B-BB81-3A0FEED8D031}"/>
              </a:ext>
            </a:extLst>
          </p:cNvPr>
          <p:cNvSpPr/>
          <p:nvPr/>
        </p:nvSpPr>
        <p:spPr>
          <a:xfrm>
            <a:off x="-2816323"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3">
            <a:extLst>
              <a:ext uri="{FF2B5EF4-FFF2-40B4-BE49-F238E27FC236}">
                <a16:creationId xmlns:a16="http://schemas.microsoft.com/office/drawing/2014/main" id="{05D75850-4484-4401-BB19-0FF9EF6C9FF2}"/>
              </a:ext>
            </a:extLst>
          </p:cNvPr>
          <p:cNvSpPr/>
          <p:nvPr/>
        </p:nvSpPr>
        <p:spPr>
          <a:xfrm>
            <a:off x="-2292788"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N4">
            <a:extLst>
              <a:ext uri="{FF2B5EF4-FFF2-40B4-BE49-F238E27FC236}">
                <a16:creationId xmlns:a16="http://schemas.microsoft.com/office/drawing/2014/main" id="{F9AAF2F2-C2A4-4A33-BC4D-374938DA69DA}"/>
              </a:ext>
            </a:extLst>
          </p:cNvPr>
          <p:cNvSpPr/>
          <p:nvPr/>
        </p:nvSpPr>
        <p:spPr>
          <a:xfrm>
            <a:off x="-1769252"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T2">
            <a:extLst>
              <a:ext uri="{FF2B5EF4-FFF2-40B4-BE49-F238E27FC236}">
                <a16:creationId xmlns:a16="http://schemas.microsoft.com/office/drawing/2014/main" id="{81A2374F-1CB0-4282-96C1-84DE11D027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8301" y="2177715"/>
            <a:ext cx="343137" cy="308823"/>
          </a:xfrm>
          <a:prstGeom prst="rect">
            <a:avLst/>
          </a:prstGeom>
        </p:spPr>
      </p:pic>
      <p:pic>
        <p:nvPicPr>
          <p:cNvPr id="18" name="T3">
            <a:extLst>
              <a:ext uri="{FF2B5EF4-FFF2-40B4-BE49-F238E27FC236}">
                <a16:creationId xmlns:a16="http://schemas.microsoft.com/office/drawing/2014/main" id="{77982B83-3226-4858-95C7-C4F125BC4A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765" y="2177715"/>
            <a:ext cx="343137" cy="308823"/>
          </a:xfrm>
          <a:prstGeom prst="rect">
            <a:avLst/>
          </a:prstGeom>
        </p:spPr>
      </p:pic>
      <p:sp>
        <p:nvSpPr>
          <p:cNvPr id="19" name="C4">
            <a:extLst>
              <a:ext uri="{FF2B5EF4-FFF2-40B4-BE49-F238E27FC236}">
                <a16:creationId xmlns:a16="http://schemas.microsoft.com/office/drawing/2014/main" id="{53EA09A8-0A6F-4F26-8BD2-231B218716B0}"/>
              </a:ext>
            </a:extLst>
          </p:cNvPr>
          <p:cNvSpPr/>
          <p:nvPr/>
        </p:nvSpPr>
        <p:spPr>
          <a:xfrm>
            <a:off x="-1743192"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3">
            <a:extLst>
              <a:ext uri="{FF2B5EF4-FFF2-40B4-BE49-F238E27FC236}">
                <a16:creationId xmlns:a16="http://schemas.microsoft.com/office/drawing/2014/main" id="{338DC10D-65F6-4DE4-8BA9-2555BB41B479}"/>
              </a:ext>
            </a:extLst>
          </p:cNvPr>
          <p:cNvSpPr/>
          <p:nvPr/>
        </p:nvSpPr>
        <p:spPr>
          <a:xfrm>
            <a:off x="-2266040"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2">
            <a:extLst>
              <a:ext uri="{FF2B5EF4-FFF2-40B4-BE49-F238E27FC236}">
                <a16:creationId xmlns:a16="http://schemas.microsoft.com/office/drawing/2014/main" id="{C18A49BF-2077-4744-8894-5C0165B3B87A}"/>
              </a:ext>
            </a:extLst>
          </p:cNvPr>
          <p:cNvSpPr/>
          <p:nvPr/>
        </p:nvSpPr>
        <p:spPr>
          <a:xfrm>
            <a:off x="-2788888"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1">
            <a:extLst>
              <a:ext uri="{FF2B5EF4-FFF2-40B4-BE49-F238E27FC236}">
                <a16:creationId xmlns:a16="http://schemas.microsoft.com/office/drawing/2014/main" id="{FB1576CA-1E47-4FC1-8024-08148D8ADE59}"/>
              </a:ext>
            </a:extLst>
          </p:cNvPr>
          <p:cNvSpPr/>
          <p:nvPr/>
        </p:nvSpPr>
        <p:spPr>
          <a:xfrm>
            <a:off x="-3311736"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T4">
            <a:extLst>
              <a:ext uri="{FF2B5EF4-FFF2-40B4-BE49-F238E27FC236}">
                <a16:creationId xmlns:a16="http://schemas.microsoft.com/office/drawing/2014/main" id="{BAA3F12E-EAE7-4378-B655-2EE0630647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1229" y="2177715"/>
            <a:ext cx="343137" cy="308823"/>
          </a:xfrm>
          <a:prstGeom prst="rect">
            <a:avLst/>
          </a:prstGeom>
        </p:spPr>
      </p:pic>
      <p:sp>
        <p:nvSpPr>
          <p:cNvPr id="24" name="N5">
            <a:extLst>
              <a:ext uri="{FF2B5EF4-FFF2-40B4-BE49-F238E27FC236}">
                <a16:creationId xmlns:a16="http://schemas.microsoft.com/office/drawing/2014/main" id="{AE9BD7CB-023D-49E7-88A2-F28BBD424988}"/>
              </a:ext>
            </a:extLst>
          </p:cNvPr>
          <p:cNvSpPr/>
          <p:nvPr/>
        </p:nvSpPr>
        <p:spPr>
          <a:xfrm>
            <a:off x="2594028" y="30694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T5">
            <a:extLst>
              <a:ext uri="{FF2B5EF4-FFF2-40B4-BE49-F238E27FC236}">
                <a16:creationId xmlns:a16="http://schemas.microsoft.com/office/drawing/2014/main" id="{142BEDB0-B892-4EED-8959-F128A685EE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59715" y="3925251"/>
            <a:ext cx="343137" cy="308823"/>
          </a:xfrm>
          <a:prstGeom prst="rect">
            <a:avLst/>
          </a:prstGeom>
        </p:spPr>
      </p:pic>
      <p:sp>
        <p:nvSpPr>
          <p:cNvPr id="26" name="N1">
            <a:extLst>
              <a:ext uri="{FF2B5EF4-FFF2-40B4-BE49-F238E27FC236}">
                <a16:creationId xmlns:a16="http://schemas.microsoft.com/office/drawing/2014/main" id="{B1AF501F-7849-4E0C-B3BD-2A4009949D09}"/>
              </a:ext>
            </a:extLst>
          </p:cNvPr>
          <p:cNvSpPr/>
          <p:nvPr/>
        </p:nvSpPr>
        <p:spPr>
          <a:xfrm>
            <a:off x="-3331837"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T1">
            <a:extLst>
              <a:ext uri="{FF2B5EF4-FFF2-40B4-BE49-F238E27FC236}">
                <a16:creationId xmlns:a16="http://schemas.microsoft.com/office/drawing/2014/main" id="{E26EB2DF-9290-4A61-A5DD-B4FCCD050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23815" y="2185737"/>
            <a:ext cx="343137" cy="308823"/>
          </a:xfrm>
          <a:prstGeom prst="rect">
            <a:avLst/>
          </a:prstGeom>
        </p:spPr>
      </p:pic>
      <p:sp>
        <p:nvSpPr>
          <p:cNvPr id="32" name="N2">
            <a:extLst>
              <a:ext uri="{FF2B5EF4-FFF2-40B4-BE49-F238E27FC236}">
                <a16:creationId xmlns:a16="http://schemas.microsoft.com/office/drawing/2014/main" id="{999A65A1-EC0C-4E77-86FE-AA3E7CF70D89}"/>
              </a:ext>
            </a:extLst>
          </p:cNvPr>
          <p:cNvSpPr/>
          <p:nvPr/>
        </p:nvSpPr>
        <p:spPr>
          <a:xfrm>
            <a:off x="-2808301"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N3">
            <a:extLst>
              <a:ext uri="{FF2B5EF4-FFF2-40B4-BE49-F238E27FC236}">
                <a16:creationId xmlns:a16="http://schemas.microsoft.com/office/drawing/2014/main" id="{9D12692E-12D9-447E-A822-904724A881FA}"/>
              </a:ext>
            </a:extLst>
          </p:cNvPr>
          <p:cNvSpPr/>
          <p:nvPr/>
        </p:nvSpPr>
        <p:spPr>
          <a:xfrm>
            <a:off x="-2284766"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N4">
            <a:extLst>
              <a:ext uri="{FF2B5EF4-FFF2-40B4-BE49-F238E27FC236}">
                <a16:creationId xmlns:a16="http://schemas.microsoft.com/office/drawing/2014/main" id="{9AFA4125-BC73-471C-AC7B-6A6143929C3A}"/>
              </a:ext>
            </a:extLst>
          </p:cNvPr>
          <p:cNvSpPr/>
          <p:nvPr/>
        </p:nvSpPr>
        <p:spPr>
          <a:xfrm>
            <a:off x="-1761230"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T2">
            <a:extLst>
              <a:ext uri="{FF2B5EF4-FFF2-40B4-BE49-F238E27FC236}">
                <a16:creationId xmlns:a16="http://schemas.microsoft.com/office/drawing/2014/main" id="{DFC1C226-57B8-4E34-8B94-4D2143A4B7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0279" y="2185737"/>
            <a:ext cx="343137" cy="308823"/>
          </a:xfrm>
          <a:prstGeom prst="rect">
            <a:avLst/>
          </a:prstGeom>
        </p:spPr>
      </p:pic>
      <p:pic>
        <p:nvPicPr>
          <p:cNvPr id="36" name="T3">
            <a:extLst>
              <a:ext uri="{FF2B5EF4-FFF2-40B4-BE49-F238E27FC236}">
                <a16:creationId xmlns:a16="http://schemas.microsoft.com/office/drawing/2014/main" id="{131F4684-98CA-40F4-ADCA-F44F91ECF0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6743" y="2185737"/>
            <a:ext cx="343137" cy="308823"/>
          </a:xfrm>
          <a:prstGeom prst="rect">
            <a:avLst/>
          </a:prstGeom>
        </p:spPr>
      </p:pic>
      <p:sp>
        <p:nvSpPr>
          <p:cNvPr id="37" name="C4">
            <a:extLst>
              <a:ext uri="{FF2B5EF4-FFF2-40B4-BE49-F238E27FC236}">
                <a16:creationId xmlns:a16="http://schemas.microsoft.com/office/drawing/2014/main" id="{D09EE3F3-211E-4601-9D05-F085C149E7C6}"/>
              </a:ext>
            </a:extLst>
          </p:cNvPr>
          <p:cNvSpPr/>
          <p:nvPr/>
        </p:nvSpPr>
        <p:spPr>
          <a:xfrm>
            <a:off x="-1735170"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3">
            <a:extLst>
              <a:ext uri="{FF2B5EF4-FFF2-40B4-BE49-F238E27FC236}">
                <a16:creationId xmlns:a16="http://schemas.microsoft.com/office/drawing/2014/main" id="{67A26F13-5F9D-440D-8CED-C25F2BDA32E4}"/>
              </a:ext>
            </a:extLst>
          </p:cNvPr>
          <p:cNvSpPr/>
          <p:nvPr/>
        </p:nvSpPr>
        <p:spPr>
          <a:xfrm>
            <a:off x="-2258018"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2">
            <a:extLst>
              <a:ext uri="{FF2B5EF4-FFF2-40B4-BE49-F238E27FC236}">
                <a16:creationId xmlns:a16="http://schemas.microsoft.com/office/drawing/2014/main" id="{585A1F00-2C08-4062-915B-BCC3E43469A9}"/>
              </a:ext>
            </a:extLst>
          </p:cNvPr>
          <p:cNvSpPr/>
          <p:nvPr/>
        </p:nvSpPr>
        <p:spPr>
          <a:xfrm>
            <a:off x="-2780866"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1">
            <a:extLst>
              <a:ext uri="{FF2B5EF4-FFF2-40B4-BE49-F238E27FC236}">
                <a16:creationId xmlns:a16="http://schemas.microsoft.com/office/drawing/2014/main" id="{410EFAE3-45B2-4052-AB24-387C533C3A53}"/>
              </a:ext>
            </a:extLst>
          </p:cNvPr>
          <p:cNvSpPr/>
          <p:nvPr/>
        </p:nvSpPr>
        <p:spPr>
          <a:xfrm>
            <a:off x="-3303714"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T4">
            <a:extLst>
              <a:ext uri="{FF2B5EF4-FFF2-40B4-BE49-F238E27FC236}">
                <a16:creationId xmlns:a16="http://schemas.microsoft.com/office/drawing/2014/main" id="{0C31B67A-647C-410A-A6EA-A0C6A2ECEB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53207" y="2185737"/>
            <a:ext cx="343137" cy="308823"/>
          </a:xfrm>
          <a:prstGeom prst="rect">
            <a:avLst/>
          </a:prstGeom>
        </p:spPr>
      </p:pic>
      <p:grpSp>
        <p:nvGrpSpPr>
          <p:cNvPr id="44" name="Group 43">
            <a:extLst>
              <a:ext uri="{FF2B5EF4-FFF2-40B4-BE49-F238E27FC236}">
                <a16:creationId xmlns:a16="http://schemas.microsoft.com/office/drawing/2014/main" id="{66253352-DE4D-4530-9A9E-618BEEA1D918}"/>
              </a:ext>
            </a:extLst>
          </p:cNvPr>
          <p:cNvGrpSpPr/>
          <p:nvPr/>
        </p:nvGrpSpPr>
        <p:grpSpPr>
          <a:xfrm rot="5400000">
            <a:off x="1486225" y="2935283"/>
            <a:ext cx="2080920" cy="2116379"/>
            <a:chOff x="6180415" y="4383895"/>
            <a:chExt cx="1677102" cy="1705680"/>
          </a:xfrm>
        </p:grpSpPr>
        <p:sp>
          <p:nvSpPr>
            <p:cNvPr id="45" name="Freeform: Shape 44">
              <a:extLst>
                <a:ext uri="{FF2B5EF4-FFF2-40B4-BE49-F238E27FC236}">
                  <a16:creationId xmlns:a16="http://schemas.microsoft.com/office/drawing/2014/main" id="{5B0963F2-DE71-493D-B400-2E0CA5F44258}"/>
                </a:ext>
              </a:extLst>
            </p:cNvPr>
            <p:cNvSpPr/>
            <p:nvPr/>
          </p:nvSpPr>
          <p:spPr>
            <a:xfrm>
              <a:off x="6180415" y="4383895"/>
              <a:ext cx="1225296" cy="1225296"/>
            </a:xfrm>
            <a:custGeom>
              <a:avLst/>
              <a:gdLst>
                <a:gd name="connsiteX0" fmla="*/ 724810 w 1450526"/>
                <a:gd name="connsiteY0" fmla="*/ 96138 h 1450525"/>
                <a:gd name="connsiteX1" fmla="*/ 279933 w 1450526"/>
                <a:gd name="connsiteY1" fmla="*/ 280413 h 1450525"/>
                <a:gd name="connsiteX2" fmla="*/ 279933 w 1450526"/>
                <a:gd name="connsiteY2" fmla="*/ 1170165 h 1450525"/>
                <a:gd name="connsiteX3" fmla="*/ 1169686 w 1450526"/>
                <a:gd name="connsiteY3" fmla="*/ 1170166 h 1450525"/>
                <a:gd name="connsiteX4" fmla="*/ 1169686 w 1450526"/>
                <a:gd name="connsiteY4" fmla="*/ 280412 h 1450525"/>
                <a:gd name="connsiteX5" fmla="*/ 724810 w 1450526"/>
                <a:gd name="connsiteY5" fmla="*/ 96138 h 1450525"/>
                <a:gd name="connsiteX6" fmla="*/ 725263 w 1450526"/>
                <a:gd name="connsiteY6" fmla="*/ 0 h 1450525"/>
                <a:gd name="connsiteX7" fmla="*/ 1450526 w 1450526"/>
                <a:gd name="connsiteY7" fmla="*/ 725263 h 1450525"/>
                <a:gd name="connsiteX8" fmla="*/ 725263 w 1450526"/>
                <a:gd name="connsiteY8" fmla="*/ 1450525 h 1450525"/>
                <a:gd name="connsiteX9" fmla="*/ 0 w 1450526"/>
                <a:gd name="connsiteY9" fmla="*/ 725263 h 1450525"/>
                <a:gd name="connsiteX10" fmla="*/ 725263 w 1450526"/>
                <a:gd name="connsiteY10" fmla="*/ 0 h 145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526" h="1450525">
                  <a:moveTo>
                    <a:pt x="724810" y="96138"/>
                  </a:moveTo>
                  <a:cubicBezTo>
                    <a:pt x="563796" y="96138"/>
                    <a:pt x="402783" y="157563"/>
                    <a:pt x="279933" y="280413"/>
                  </a:cubicBezTo>
                  <a:cubicBezTo>
                    <a:pt x="34235" y="526111"/>
                    <a:pt x="34235" y="924467"/>
                    <a:pt x="279933" y="1170165"/>
                  </a:cubicBezTo>
                  <a:cubicBezTo>
                    <a:pt x="525632" y="1415864"/>
                    <a:pt x="923988" y="1415864"/>
                    <a:pt x="1169686" y="1170166"/>
                  </a:cubicBezTo>
                  <a:cubicBezTo>
                    <a:pt x="1415385" y="924467"/>
                    <a:pt x="1415385" y="526111"/>
                    <a:pt x="1169686" y="280412"/>
                  </a:cubicBezTo>
                  <a:cubicBezTo>
                    <a:pt x="1046837" y="157563"/>
                    <a:pt x="885824" y="96138"/>
                    <a:pt x="724810" y="96138"/>
                  </a:cubicBezTo>
                  <a:close/>
                  <a:moveTo>
                    <a:pt x="725263" y="0"/>
                  </a:moveTo>
                  <a:cubicBezTo>
                    <a:pt x="1125815" y="0"/>
                    <a:pt x="1450526" y="324711"/>
                    <a:pt x="1450526" y="725263"/>
                  </a:cubicBezTo>
                  <a:cubicBezTo>
                    <a:pt x="1450526" y="1125814"/>
                    <a:pt x="1125814" y="1450525"/>
                    <a:pt x="725263" y="1450525"/>
                  </a:cubicBezTo>
                  <a:cubicBezTo>
                    <a:pt x="324711" y="1450525"/>
                    <a:pt x="0" y="1125814"/>
                    <a:pt x="0" y="725263"/>
                  </a:cubicBezTo>
                  <a:cubicBezTo>
                    <a:pt x="0" y="324711"/>
                    <a:pt x="324711" y="0"/>
                    <a:pt x="725263" y="0"/>
                  </a:cubicBezTo>
                  <a:close/>
                </a:path>
              </a:pathLst>
            </a:custGeom>
            <a:solidFill>
              <a:srgbClr val="093371"/>
            </a:solidFill>
            <a:ln w="303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EE2E59B-AB9C-463A-871F-B52FC078BD62}"/>
                </a:ext>
              </a:extLst>
            </p:cNvPr>
            <p:cNvSpPr/>
            <p:nvPr/>
          </p:nvSpPr>
          <p:spPr>
            <a:xfrm>
              <a:off x="7216228" y="5448300"/>
              <a:ext cx="641289" cy="641275"/>
            </a:xfrm>
            <a:custGeom>
              <a:avLst/>
              <a:gdLst>
                <a:gd name="connsiteX0" fmla="*/ 35503 w 729976"/>
                <a:gd name="connsiteY0" fmla="*/ 35558 h 729960"/>
                <a:gd name="connsiteX1" fmla="*/ 35503 w 729976"/>
                <a:gd name="connsiteY1" fmla="*/ 35558 h 729960"/>
                <a:gd name="connsiteX2" fmla="*/ 208706 w 729976"/>
                <a:gd name="connsiteY2" fmla="*/ 35558 h 729960"/>
                <a:gd name="connsiteX3" fmla="*/ 208706 w 729976"/>
                <a:gd name="connsiteY3" fmla="*/ 35558 h 729960"/>
                <a:gd name="connsiteX4" fmla="*/ 713728 w 729976"/>
                <a:gd name="connsiteY4" fmla="*/ 540610 h 729960"/>
                <a:gd name="connsiteX5" fmla="*/ 713783 w 729976"/>
                <a:gd name="connsiteY5" fmla="*/ 617403 h 729960"/>
                <a:gd name="connsiteX6" fmla="*/ 713728 w 729976"/>
                <a:gd name="connsiteY6" fmla="*/ 617458 h 729960"/>
                <a:gd name="connsiteX7" fmla="*/ 713728 w 729976"/>
                <a:gd name="connsiteY7" fmla="*/ 617458 h 729960"/>
                <a:gd name="connsiteX8" fmla="*/ 617464 w 729976"/>
                <a:gd name="connsiteY8" fmla="*/ 713722 h 729960"/>
                <a:gd name="connsiteX9" fmla="*/ 540671 w 729976"/>
                <a:gd name="connsiteY9" fmla="*/ 713777 h 729960"/>
                <a:gd name="connsiteX10" fmla="*/ 540616 w 729976"/>
                <a:gd name="connsiteY10" fmla="*/ 713722 h 729960"/>
                <a:gd name="connsiteX11" fmla="*/ 540616 w 729976"/>
                <a:gd name="connsiteY11" fmla="*/ 713722 h 729960"/>
                <a:gd name="connsiteX12" fmla="*/ 35534 w 729976"/>
                <a:gd name="connsiteY12" fmla="*/ 208700 h 729960"/>
                <a:gd name="connsiteX13" fmla="*/ 35503 w 729976"/>
                <a:gd name="connsiteY13" fmla="*/ 35558 h 72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976" h="729960">
                  <a:moveTo>
                    <a:pt x="35503" y="35558"/>
                  </a:moveTo>
                  <a:lnTo>
                    <a:pt x="35503" y="35558"/>
                  </a:lnTo>
                  <a:cubicBezTo>
                    <a:pt x="83334" y="-12261"/>
                    <a:pt x="160874" y="-12261"/>
                    <a:pt x="208706" y="35558"/>
                  </a:cubicBezTo>
                  <a:lnTo>
                    <a:pt x="208706" y="35558"/>
                  </a:lnTo>
                  <a:lnTo>
                    <a:pt x="713728" y="540610"/>
                  </a:lnTo>
                  <a:cubicBezTo>
                    <a:pt x="734950" y="561802"/>
                    <a:pt x="734974" y="596181"/>
                    <a:pt x="713783" y="617403"/>
                  </a:cubicBezTo>
                  <a:cubicBezTo>
                    <a:pt x="713764" y="617421"/>
                    <a:pt x="713746" y="617439"/>
                    <a:pt x="713728" y="617458"/>
                  </a:cubicBezTo>
                  <a:lnTo>
                    <a:pt x="713728" y="617458"/>
                  </a:lnTo>
                  <a:lnTo>
                    <a:pt x="617464" y="713722"/>
                  </a:lnTo>
                  <a:cubicBezTo>
                    <a:pt x="596272" y="734944"/>
                    <a:pt x="561893" y="734968"/>
                    <a:pt x="540671" y="713777"/>
                  </a:cubicBezTo>
                  <a:cubicBezTo>
                    <a:pt x="540653" y="713758"/>
                    <a:pt x="540635" y="713740"/>
                    <a:pt x="540616" y="713722"/>
                  </a:cubicBezTo>
                  <a:lnTo>
                    <a:pt x="540616" y="713722"/>
                  </a:lnTo>
                  <a:lnTo>
                    <a:pt x="35534" y="208700"/>
                  </a:lnTo>
                  <a:cubicBezTo>
                    <a:pt x="-12255" y="160884"/>
                    <a:pt x="-12267" y="83392"/>
                    <a:pt x="35503" y="35558"/>
                  </a:cubicBezTo>
                  <a:close/>
                </a:path>
              </a:pathLst>
            </a:custGeom>
            <a:solidFill>
              <a:srgbClr val="093371"/>
            </a:solidFill>
            <a:ln w="3038" cap="flat">
              <a:no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7AE5977D-D14C-4C31-AACF-014144CD1059}"/>
              </a:ext>
            </a:extLst>
          </p:cNvPr>
          <p:cNvSpPr/>
          <p:nvPr/>
        </p:nvSpPr>
        <p:spPr>
          <a:xfrm>
            <a:off x="7693442" y="2205264"/>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t>
            </a:r>
          </a:p>
        </p:txBody>
      </p:sp>
      <p:grpSp>
        <p:nvGrpSpPr>
          <p:cNvPr id="29" name="Group 28">
            <a:extLst>
              <a:ext uri="{FF2B5EF4-FFF2-40B4-BE49-F238E27FC236}">
                <a16:creationId xmlns:a16="http://schemas.microsoft.com/office/drawing/2014/main" id="{70B3C0BD-0D80-4B2A-9D30-A674A5C0911D}"/>
              </a:ext>
            </a:extLst>
          </p:cNvPr>
          <p:cNvGrpSpPr/>
          <p:nvPr/>
        </p:nvGrpSpPr>
        <p:grpSpPr>
          <a:xfrm>
            <a:off x="7521017" y="3604120"/>
            <a:ext cx="914400" cy="914400"/>
            <a:chOff x="7069528" y="2557564"/>
            <a:chExt cx="914400" cy="914400"/>
          </a:xfrm>
        </p:grpSpPr>
        <p:pic>
          <p:nvPicPr>
            <p:cNvPr id="27" name="Graphic 26" descr="Flip calendar with solid fill">
              <a:extLst>
                <a:ext uri="{FF2B5EF4-FFF2-40B4-BE49-F238E27FC236}">
                  <a16:creationId xmlns:a16="http://schemas.microsoft.com/office/drawing/2014/main" id="{C44CDDE8-F37C-4E35-BBDB-5E853DCC8C8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69528" y="2557564"/>
              <a:ext cx="914400" cy="914400"/>
            </a:xfrm>
            <a:prstGeom prst="rect">
              <a:avLst/>
            </a:prstGeom>
          </p:spPr>
        </p:pic>
        <p:sp>
          <p:nvSpPr>
            <p:cNvPr id="28" name="TextBox 27">
              <a:extLst>
                <a:ext uri="{FF2B5EF4-FFF2-40B4-BE49-F238E27FC236}">
                  <a16:creationId xmlns:a16="http://schemas.microsoft.com/office/drawing/2014/main" id="{D533505B-D2CC-40F3-B7BA-0D68FCB1EBF0}"/>
                </a:ext>
              </a:extLst>
            </p:cNvPr>
            <p:cNvSpPr txBox="1"/>
            <p:nvPr/>
          </p:nvSpPr>
          <p:spPr>
            <a:xfrm>
              <a:off x="7301540" y="2953013"/>
              <a:ext cx="450376" cy="369332"/>
            </a:xfrm>
            <a:prstGeom prst="rect">
              <a:avLst/>
            </a:prstGeom>
            <a:noFill/>
          </p:spPr>
          <p:txBody>
            <a:bodyPr wrap="square" rtlCol="0">
              <a:spAutoFit/>
            </a:bodyPr>
            <a:lstStyle/>
            <a:p>
              <a:pPr algn="l">
                <a:buClr>
                  <a:srgbClr val="008CCF"/>
                </a:buClr>
              </a:pPr>
              <a:r>
                <a:rPr lang="en-US">
                  <a:solidFill>
                    <a:schemeClr val="accent3"/>
                  </a:solidFill>
                  <a:latin typeface="+mj-lt"/>
                </a:rPr>
                <a:t>18</a:t>
              </a:r>
            </a:p>
          </p:txBody>
        </p:sp>
      </p:grpSp>
      <p:pic>
        <p:nvPicPr>
          <p:cNvPr id="49" name="Graphic 48" descr="Chat bubble with solid fill">
            <a:extLst>
              <a:ext uri="{FF2B5EF4-FFF2-40B4-BE49-F238E27FC236}">
                <a16:creationId xmlns:a16="http://schemas.microsoft.com/office/drawing/2014/main" id="{D613251F-4CA1-4A93-AFA1-1F0B7CDB1E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21017" y="4913969"/>
            <a:ext cx="914400" cy="914400"/>
          </a:xfrm>
          <a:prstGeom prst="rect">
            <a:avLst/>
          </a:prstGeom>
        </p:spPr>
      </p:pic>
      <p:sp>
        <p:nvSpPr>
          <p:cNvPr id="55" name="Oval 54">
            <a:extLst>
              <a:ext uri="{FF2B5EF4-FFF2-40B4-BE49-F238E27FC236}">
                <a16:creationId xmlns:a16="http://schemas.microsoft.com/office/drawing/2014/main" id="{7C320A49-BB77-478A-AEA3-F57BCEE05238}"/>
              </a:ext>
            </a:extLst>
          </p:cNvPr>
          <p:cNvSpPr/>
          <p:nvPr/>
        </p:nvSpPr>
        <p:spPr>
          <a:xfrm>
            <a:off x="7693442" y="2970293"/>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600"/>
              <a:t>≥0</a:t>
            </a:r>
          </a:p>
        </p:txBody>
      </p:sp>
      <p:grpSp>
        <p:nvGrpSpPr>
          <p:cNvPr id="71" name="Group 70">
            <a:extLst>
              <a:ext uri="{FF2B5EF4-FFF2-40B4-BE49-F238E27FC236}">
                <a16:creationId xmlns:a16="http://schemas.microsoft.com/office/drawing/2014/main" id="{E6C37791-215D-4F42-BE31-8886B6321895}"/>
              </a:ext>
            </a:extLst>
          </p:cNvPr>
          <p:cNvGrpSpPr/>
          <p:nvPr/>
        </p:nvGrpSpPr>
        <p:grpSpPr>
          <a:xfrm>
            <a:off x="7455493" y="4488698"/>
            <a:ext cx="1045449" cy="491984"/>
            <a:chOff x="7455493" y="4693242"/>
            <a:chExt cx="1045449" cy="491984"/>
          </a:xfrm>
        </p:grpSpPr>
        <p:sp>
          <p:nvSpPr>
            <p:cNvPr id="54" name="TextBox 53">
              <a:extLst>
                <a:ext uri="{FF2B5EF4-FFF2-40B4-BE49-F238E27FC236}">
                  <a16:creationId xmlns:a16="http://schemas.microsoft.com/office/drawing/2014/main" id="{0D578AFE-2C81-4932-AB5B-4ABD3DE5D470}"/>
                </a:ext>
              </a:extLst>
            </p:cNvPr>
            <p:cNvSpPr txBox="1"/>
            <p:nvPr/>
          </p:nvSpPr>
          <p:spPr>
            <a:xfrm>
              <a:off x="7831960" y="4715653"/>
              <a:ext cx="292518" cy="461665"/>
            </a:xfrm>
            <a:prstGeom prst="rect">
              <a:avLst/>
            </a:prstGeom>
            <a:noFill/>
          </p:spPr>
          <p:txBody>
            <a:bodyPr wrap="square" rtlCol="0">
              <a:spAutoFit/>
            </a:bodyPr>
            <a:lstStyle/>
            <a:p>
              <a:pPr algn="ctr">
                <a:buClr>
                  <a:srgbClr val="008CCF"/>
                </a:buClr>
              </a:pPr>
              <a:r>
                <a:rPr lang="en-US" sz="2400">
                  <a:solidFill>
                    <a:schemeClr val="accent3"/>
                  </a:solidFill>
                  <a:latin typeface="+mj-lt"/>
                </a:rPr>
                <a:t>/</a:t>
              </a:r>
            </a:p>
          </p:txBody>
        </p:sp>
        <p:sp>
          <p:nvSpPr>
            <p:cNvPr id="69" name="Freeform: Shape 68">
              <a:extLst>
                <a:ext uri="{FF2B5EF4-FFF2-40B4-BE49-F238E27FC236}">
                  <a16:creationId xmlns:a16="http://schemas.microsoft.com/office/drawing/2014/main" id="{84162E69-3C5D-4846-AF3C-C75FB92D1123}"/>
                </a:ext>
              </a:extLst>
            </p:cNvPr>
            <p:cNvSpPr/>
            <p:nvPr/>
          </p:nvSpPr>
          <p:spPr>
            <a:xfrm>
              <a:off x="8065049" y="4799981"/>
              <a:ext cx="435893" cy="385245"/>
            </a:xfrm>
            <a:custGeom>
              <a:avLst/>
              <a:gdLst>
                <a:gd name="connsiteX0" fmla="*/ 281559 w 288321"/>
                <a:gd name="connsiteY0" fmla="*/ 97010 h 254820"/>
                <a:gd name="connsiteX1" fmla="*/ 269748 w 288321"/>
                <a:gd name="connsiteY1" fmla="*/ 73512 h 254820"/>
                <a:gd name="connsiteX2" fmla="*/ 271434 w 288321"/>
                <a:gd name="connsiteY2" fmla="*/ 64673 h 254820"/>
                <a:gd name="connsiteX3" fmla="*/ 263185 w 288321"/>
                <a:gd name="connsiteY3" fmla="*/ 43375 h 254820"/>
                <a:gd name="connsiteX4" fmla="*/ 253908 w 288321"/>
                <a:gd name="connsiteY4" fmla="*/ 36707 h 254820"/>
                <a:gd name="connsiteX5" fmla="*/ 254594 w 288321"/>
                <a:gd name="connsiteY5" fmla="*/ 27278 h 254820"/>
                <a:gd name="connsiteX6" fmla="*/ 224342 w 288321"/>
                <a:gd name="connsiteY6" fmla="*/ 65 h 254820"/>
                <a:gd name="connsiteX7" fmla="*/ 164392 w 288321"/>
                <a:gd name="connsiteY7" fmla="*/ 65 h 254820"/>
                <a:gd name="connsiteX8" fmla="*/ 111166 w 288321"/>
                <a:gd name="connsiteY8" fmla="*/ 18696 h 254820"/>
                <a:gd name="connsiteX9" fmla="*/ 93716 w 288321"/>
                <a:gd name="connsiteY9" fmla="*/ 27001 h 254820"/>
                <a:gd name="connsiteX10" fmla="*/ 81991 w 288321"/>
                <a:gd name="connsiteY10" fmla="*/ 27001 h 254820"/>
                <a:gd name="connsiteX11" fmla="*/ 60007 w 288321"/>
                <a:gd name="connsiteY11" fmla="*/ 10275 h 254820"/>
                <a:gd name="connsiteX12" fmla="*/ 0 w 288321"/>
                <a:gd name="connsiteY12" fmla="*/ 10275 h 254820"/>
                <a:gd name="connsiteX13" fmla="*/ 0 w 288321"/>
                <a:gd name="connsiteY13" fmla="*/ 170591 h 254820"/>
                <a:gd name="connsiteX14" fmla="*/ 60103 w 288321"/>
                <a:gd name="connsiteY14" fmla="*/ 170591 h 254820"/>
                <a:gd name="connsiteX15" fmla="*/ 82105 w 288321"/>
                <a:gd name="connsiteY15" fmla="*/ 153836 h 254820"/>
                <a:gd name="connsiteX16" fmla="*/ 85411 w 288321"/>
                <a:gd name="connsiteY16" fmla="*/ 153836 h 254820"/>
                <a:gd name="connsiteX17" fmla="*/ 96841 w 288321"/>
                <a:gd name="connsiteY17" fmla="*/ 157084 h 254820"/>
                <a:gd name="connsiteX18" fmla="*/ 144732 w 288321"/>
                <a:gd name="connsiteY18" fmla="*/ 225140 h 254820"/>
                <a:gd name="connsiteX19" fmla="*/ 174488 w 288321"/>
                <a:gd name="connsiteY19" fmla="*/ 254820 h 254820"/>
                <a:gd name="connsiteX20" fmla="*/ 174536 w 288321"/>
                <a:gd name="connsiteY20" fmla="*/ 254820 h 254820"/>
                <a:gd name="connsiteX21" fmla="*/ 177394 w 288321"/>
                <a:gd name="connsiteY21" fmla="*/ 254677 h 254820"/>
                <a:gd name="connsiteX22" fmla="*/ 204197 w 288321"/>
                <a:gd name="connsiteY22" fmla="*/ 223740 h 254820"/>
                <a:gd name="connsiteX23" fmla="*/ 195272 w 288321"/>
                <a:gd name="connsiteY23" fmla="*/ 163733 h 254820"/>
                <a:gd name="connsiteX24" fmla="*/ 194243 w 288321"/>
                <a:gd name="connsiteY24" fmla="*/ 160875 h 254820"/>
                <a:gd name="connsiteX25" fmla="*/ 194672 w 288321"/>
                <a:gd name="connsiteY25" fmla="*/ 160570 h 254820"/>
                <a:gd name="connsiteX26" fmla="*/ 258699 w 288321"/>
                <a:gd name="connsiteY26" fmla="*/ 160570 h 254820"/>
                <a:gd name="connsiteX27" fmla="*/ 288322 w 288321"/>
                <a:gd name="connsiteY27" fmla="*/ 130720 h 254820"/>
                <a:gd name="connsiteX28" fmla="*/ 288322 w 288321"/>
                <a:gd name="connsiteY28" fmla="*/ 130681 h 254820"/>
                <a:gd name="connsiteX29" fmla="*/ 279083 w 288321"/>
                <a:gd name="connsiteY29" fmla="*/ 109088 h 254820"/>
                <a:gd name="connsiteX30" fmla="*/ 281559 w 288321"/>
                <a:gd name="connsiteY30" fmla="*/ 97010 h 254820"/>
                <a:gd name="connsiteX31" fmla="*/ 63903 w 288321"/>
                <a:gd name="connsiteY31" fmla="*/ 148493 h 254820"/>
                <a:gd name="connsiteX32" fmla="*/ 60093 w 288321"/>
                <a:gd name="connsiteY32" fmla="*/ 151541 h 254820"/>
                <a:gd name="connsiteX33" fmla="*/ 19050 w 288321"/>
                <a:gd name="connsiteY33" fmla="*/ 151541 h 254820"/>
                <a:gd name="connsiteX34" fmla="*/ 19050 w 288321"/>
                <a:gd name="connsiteY34" fmla="*/ 29325 h 254820"/>
                <a:gd name="connsiteX35" fmla="*/ 60007 w 288321"/>
                <a:gd name="connsiteY35" fmla="*/ 29325 h 254820"/>
                <a:gd name="connsiteX36" fmla="*/ 63913 w 288321"/>
                <a:gd name="connsiteY36" fmla="*/ 33221 h 254820"/>
                <a:gd name="connsiteX37" fmla="*/ 266157 w 288321"/>
                <a:gd name="connsiteY37" fmla="*/ 138396 h 254820"/>
                <a:gd name="connsiteX38" fmla="*/ 258699 w 288321"/>
                <a:gd name="connsiteY38" fmla="*/ 141549 h 254820"/>
                <a:gd name="connsiteX39" fmla="*/ 194681 w 288321"/>
                <a:gd name="connsiteY39" fmla="*/ 141549 h 254820"/>
                <a:gd name="connsiteX40" fmla="*/ 175079 w 288321"/>
                <a:gd name="connsiteY40" fmla="*/ 160380 h 254820"/>
                <a:gd name="connsiteX41" fmla="*/ 175079 w 288321"/>
                <a:gd name="connsiteY41" fmla="*/ 161475 h 254820"/>
                <a:gd name="connsiteX42" fmla="*/ 177336 w 288321"/>
                <a:gd name="connsiteY42" fmla="*/ 170153 h 254820"/>
                <a:gd name="connsiteX43" fmla="*/ 185156 w 288321"/>
                <a:gd name="connsiteY43" fmla="*/ 223836 h 254820"/>
                <a:gd name="connsiteX44" fmla="*/ 175574 w 288321"/>
                <a:gd name="connsiteY44" fmla="*/ 235770 h 254820"/>
                <a:gd name="connsiteX45" fmla="*/ 167326 w 288321"/>
                <a:gd name="connsiteY45" fmla="*/ 233056 h 254820"/>
                <a:gd name="connsiteX46" fmla="*/ 163820 w 288321"/>
                <a:gd name="connsiteY46" fmla="*/ 225169 h 254820"/>
                <a:gd name="connsiteX47" fmla="*/ 106842 w 288321"/>
                <a:gd name="connsiteY47" fmla="*/ 140873 h 254820"/>
                <a:gd name="connsiteX48" fmla="*/ 85401 w 288321"/>
                <a:gd name="connsiteY48" fmla="*/ 134815 h 254820"/>
                <a:gd name="connsiteX49" fmla="*/ 83048 w 288321"/>
                <a:gd name="connsiteY49" fmla="*/ 134815 h 254820"/>
                <a:gd name="connsiteX50" fmla="*/ 83048 w 288321"/>
                <a:gd name="connsiteY50" fmla="*/ 46080 h 254820"/>
                <a:gd name="connsiteX51" fmla="*/ 93716 w 288321"/>
                <a:gd name="connsiteY51" fmla="*/ 46080 h 254820"/>
                <a:gd name="connsiteX52" fmla="*/ 122882 w 288321"/>
                <a:gd name="connsiteY52" fmla="*/ 33697 h 254820"/>
                <a:gd name="connsiteX53" fmla="*/ 164392 w 288321"/>
                <a:gd name="connsiteY53" fmla="*/ 19096 h 254820"/>
                <a:gd name="connsiteX54" fmla="*/ 224342 w 288321"/>
                <a:gd name="connsiteY54" fmla="*/ 19096 h 254820"/>
                <a:gd name="connsiteX55" fmla="*/ 235601 w 288321"/>
                <a:gd name="connsiteY55" fmla="*/ 28735 h 254820"/>
                <a:gd name="connsiteX56" fmla="*/ 233105 w 288321"/>
                <a:gd name="connsiteY56" fmla="*/ 36355 h 254820"/>
                <a:gd name="connsiteX57" fmla="*/ 231324 w 288321"/>
                <a:gd name="connsiteY57" fmla="*/ 46775 h 254820"/>
                <a:gd name="connsiteX58" fmla="*/ 240563 w 288321"/>
                <a:gd name="connsiteY58" fmla="*/ 52719 h 254820"/>
                <a:gd name="connsiteX59" fmla="*/ 249450 w 288321"/>
                <a:gd name="connsiteY59" fmla="*/ 56529 h 254820"/>
                <a:gd name="connsiteX60" fmla="*/ 249574 w 288321"/>
                <a:gd name="connsiteY60" fmla="*/ 70616 h 254820"/>
                <a:gd name="connsiteX61" fmla="*/ 249394 w 288321"/>
                <a:gd name="connsiteY61" fmla="*/ 84086 h 254820"/>
                <a:gd name="connsiteX62" fmla="*/ 254165 w 288321"/>
                <a:gd name="connsiteY62" fmla="*/ 86742 h 254820"/>
                <a:gd name="connsiteX63" fmla="*/ 262509 w 288321"/>
                <a:gd name="connsiteY63" fmla="*/ 96962 h 254820"/>
                <a:gd name="connsiteX64" fmla="*/ 259166 w 288321"/>
                <a:gd name="connsiteY64" fmla="*/ 104821 h 254820"/>
                <a:gd name="connsiteX65" fmla="*/ 258648 w 288321"/>
                <a:gd name="connsiteY65" fmla="*/ 118281 h 254820"/>
                <a:gd name="connsiteX66" fmla="*/ 262528 w 288321"/>
                <a:gd name="connsiteY66" fmla="*/ 120813 h 254820"/>
                <a:gd name="connsiteX67" fmla="*/ 269272 w 288321"/>
                <a:gd name="connsiteY67" fmla="*/ 130748 h 254820"/>
                <a:gd name="connsiteX68" fmla="*/ 266157 w 288321"/>
                <a:gd name="connsiteY68" fmla="*/ 138396 h 2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1" h="254820">
                  <a:moveTo>
                    <a:pt x="281559" y="97010"/>
                  </a:moveTo>
                  <a:cubicBezTo>
                    <a:pt x="281507" y="87763"/>
                    <a:pt x="277137" y="79071"/>
                    <a:pt x="269748" y="73512"/>
                  </a:cubicBezTo>
                  <a:cubicBezTo>
                    <a:pt x="270746" y="70666"/>
                    <a:pt x="271314" y="67686"/>
                    <a:pt x="271434" y="64673"/>
                  </a:cubicBezTo>
                  <a:cubicBezTo>
                    <a:pt x="271726" y="56742"/>
                    <a:pt x="268743" y="49039"/>
                    <a:pt x="263185" y="43375"/>
                  </a:cubicBezTo>
                  <a:cubicBezTo>
                    <a:pt x="260533" y="40596"/>
                    <a:pt x="257386" y="38336"/>
                    <a:pt x="253908" y="36707"/>
                  </a:cubicBezTo>
                  <a:cubicBezTo>
                    <a:pt x="254624" y="33618"/>
                    <a:pt x="254856" y="30437"/>
                    <a:pt x="254594" y="27278"/>
                  </a:cubicBezTo>
                  <a:cubicBezTo>
                    <a:pt x="253097" y="11732"/>
                    <a:pt x="239959" y="-87"/>
                    <a:pt x="224342" y="65"/>
                  </a:cubicBezTo>
                  <a:lnTo>
                    <a:pt x="164392" y="65"/>
                  </a:lnTo>
                  <a:cubicBezTo>
                    <a:pt x="144924" y="-736"/>
                    <a:pt x="125884" y="5927"/>
                    <a:pt x="111166" y="18696"/>
                  </a:cubicBezTo>
                  <a:cubicBezTo>
                    <a:pt x="106592" y="23549"/>
                    <a:pt x="100367" y="26512"/>
                    <a:pt x="93716" y="27001"/>
                  </a:cubicBezTo>
                  <a:lnTo>
                    <a:pt x="81991" y="27001"/>
                  </a:lnTo>
                  <a:cubicBezTo>
                    <a:pt x="79224" y="17140"/>
                    <a:pt x="70250" y="10312"/>
                    <a:pt x="60007" y="10275"/>
                  </a:cubicBezTo>
                  <a:lnTo>
                    <a:pt x="0" y="10275"/>
                  </a:lnTo>
                  <a:lnTo>
                    <a:pt x="0" y="170591"/>
                  </a:lnTo>
                  <a:lnTo>
                    <a:pt x="60103" y="170591"/>
                  </a:lnTo>
                  <a:cubicBezTo>
                    <a:pt x="70360" y="170559"/>
                    <a:pt x="79347" y="163716"/>
                    <a:pt x="82105" y="153836"/>
                  </a:cubicBezTo>
                  <a:lnTo>
                    <a:pt x="85411" y="153836"/>
                  </a:lnTo>
                  <a:cubicBezTo>
                    <a:pt x="89446" y="153851"/>
                    <a:pt x="93400" y="154975"/>
                    <a:pt x="96841" y="157084"/>
                  </a:cubicBezTo>
                  <a:cubicBezTo>
                    <a:pt x="111242" y="165914"/>
                    <a:pt x="144732" y="190222"/>
                    <a:pt x="144732" y="225140"/>
                  </a:cubicBezTo>
                  <a:cubicBezTo>
                    <a:pt x="144753" y="241553"/>
                    <a:pt x="158076" y="254841"/>
                    <a:pt x="174488" y="254820"/>
                  </a:cubicBezTo>
                  <a:cubicBezTo>
                    <a:pt x="174505" y="254820"/>
                    <a:pt x="174520" y="254820"/>
                    <a:pt x="174536" y="254820"/>
                  </a:cubicBezTo>
                  <a:cubicBezTo>
                    <a:pt x="175489" y="254820"/>
                    <a:pt x="176441" y="254773"/>
                    <a:pt x="177394" y="254677"/>
                  </a:cubicBezTo>
                  <a:cubicBezTo>
                    <a:pt x="192925" y="252736"/>
                    <a:pt x="204488" y="239390"/>
                    <a:pt x="204197" y="223740"/>
                  </a:cubicBezTo>
                  <a:cubicBezTo>
                    <a:pt x="205007" y="203356"/>
                    <a:pt x="201979" y="183000"/>
                    <a:pt x="195272" y="163733"/>
                  </a:cubicBezTo>
                  <a:cubicBezTo>
                    <a:pt x="194853" y="162542"/>
                    <a:pt x="194462" y="161599"/>
                    <a:pt x="194243" y="160875"/>
                  </a:cubicBezTo>
                  <a:cubicBezTo>
                    <a:pt x="194327" y="160709"/>
                    <a:pt x="194487" y="160595"/>
                    <a:pt x="194672" y="160570"/>
                  </a:cubicBezTo>
                  <a:lnTo>
                    <a:pt x="258699" y="160570"/>
                  </a:lnTo>
                  <a:cubicBezTo>
                    <a:pt x="275122" y="160508"/>
                    <a:pt x="288385" y="147143"/>
                    <a:pt x="288322" y="130720"/>
                  </a:cubicBezTo>
                  <a:cubicBezTo>
                    <a:pt x="288322" y="130707"/>
                    <a:pt x="288322" y="130694"/>
                    <a:pt x="288322" y="130681"/>
                  </a:cubicBezTo>
                  <a:cubicBezTo>
                    <a:pt x="288339" y="122520"/>
                    <a:pt x="284998" y="114711"/>
                    <a:pt x="279083" y="109088"/>
                  </a:cubicBezTo>
                  <a:cubicBezTo>
                    <a:pt x="280730" y="105275"/>
                    <a:pt x="281574" y="101164"/>
                    <a:pt x="281559" y="97010"/>
                  </a:cubicBezTo>
                  <a:close/>
                  <a:moveTo>
                    <a:pt x="63903" y="148493"/>
                  </a:moveTo>
                  <a:cubicBezTo>
                    <a:pt x="63483" y="150263"/>
                    <a:pt x="61913" y="151520"/>
                    <a:pt x="60093" y="151541"/>
                  </a:cubicBezTo>
                  <a:lnTo>
                    <a:pt x="19050" y="151541"/>
                  </a:lnTo>
                  <a:lnTo>
                    <a:pt x="19050" y="29325"/>
                  </a:lnTo>
                  <a:lnTo>
                    <a:pt x="60007" y="29325"/>
                  </a:lnTo>
                  <a:cubicBezTo>
                    <a:pt x="62148" y="29356"/>
                    <a:pt x="63877" y="31081"/>
                    <a:pt x="63913" y="33221"/>
                  </a:cubicBezTo>
                  <a:close/>
                  <a:moveTo>
                    <a:pt x="266157" y="138396"/>
                  </a:moveTo>
                  <a:cubicBezTo>
                    <a:pt x="264194" y="140404"/>
                    <a:pt x="261507" y="141540"/>
                    <a:pt x="258699" y="141549"/>
                  </a:cubicBezTo>
                  <a:lnTo>
                    <a:pt x="194681" y="141549"/>
                  </a:lnTo>
                  <a:cubicBezTo>
                    <a:pt x="184179" y="141614"/>
                    <a:pt x="175565" y="149888"/>
                    <a:pt x="175079" y="160380"/>
                  </a:cubicBezTo>
                  <a:cubicBezTo>
                    <a:pt x="175060" y="160745"/>
                    <a:pt x="175060" y="161111"/>
                    <a:pt x="175079" y="161475"/>
                  </a:cubicBezTo>
                  <a:cubicBezTo>
                    <a:pt x="175416" y="164460"/>
                    <a:pt x="176176" y="167382"/>
                    <a:pt x="177336" y="170153"/>
                  </a:cubicBezTo>
                  <a:cubicBezTo>
                    <a:pt x="183283" y="187400"/>
                    <a:pt x="185936" y="205609"/>
                    <a:pt x="185156" y="223836"/>
                  </a:cubicBezTo>
                  <a:cubicBezTo>
                    <a:pt x="185408" y="229654"/>
                    <a:pt x="181309" y="234758"/>
                    <a:pt x="175574" y="235770"/>
                  </a:cubicBezTo>
                  <a:cubicBezTo>
                    <a:pt x="172564" y="236073"/>
                    <a:pt x="169567" y="235087"/>
                    <a:pt x="167326" y="233056"/>
                  </a:cubicBezTo>
                  <a:cubicBezTo>
                    <a:pt x="165087" y="231046"/>
                    <a:pt x="163813" y="228177"/>
                    <a:pt x="163820" y="225169"/>
                  </a:cubicBezTo>
                  <a:cubicBezTo>
                    <a:pt x="163820" y="182230"/>
                    <a:pt x="128121" y="153922"/>
                    <a:pt x="106842" y="140873"/>
                  </a:cubicBezTo>
                  <a:cubicBezTo>
                    <a:pt x="100391" y="136915"/>
                    <a:pt x="92970" y="134819"/>
                    <a:pt x="85401" y="134815"/>
                  </a:cubicBezTo>
                  <a:lnTo>
                    <a:pt x="83048" y="134815"/>
                  </a:lnTo>
                  <a:lnTo>
                    <a:pt x="83048" y="46080"/>
                  </a:lnTo>
                  <a:lnTo>
                    <a:pt x="93716" y="46080"/>
                  </a:lnTo>
                  <a:cubicBezTo>
                    <a:pt x="104631" y="45686"/>
                    <a:pt x="115017" y="41277"/>
                    <a:pt x="122882" y="33697"/>
                  </a:cubicBezTo>
                  <a:cubicBezTo>
                    <a:pt x="134244" y="23534"/>
                    <a:pt x="149169" y="18285"/>
                    <a:pt x="164392" y="19096"/>
                  </a:cubicBezTo>
                  <a:lnTo>
                    <a:pt x="224342" y="19096"/>
                  </a:lnTo>
                  <a:cubicBezTo>
                    <a:pt x="230002" y="18973"/>
                    <a:pt x="234850" y="23124"/>
                    <a:pt x="235601" y="28735"/>
                  </a:cubicBezTo>
                  <a:cubicBezTo>
                    <a:pt x="235982" y="31523"/>
                    <a:pt x="235062" y="34332"/>
                    <a:pt x="233105" y="36355"/>
                  </a:cubicBezTo>
                  <a:cubicBezTo>
                    <a:pt x="230435" y="39136"/>
                    <a:pt x="229730" y="43264"/>
                    <a:pt x="231324" y="46775"/>
                  </a:cubicBezTo>
                  <a:cubicBezTo>
                    <a:pt x="232964" y="50403"/>
                    <a:pt x="236582" y="52730"/>
                    <a:pt x="240563" y="52719"/>
                  </a:cubicBezTo>
                  <a:cubicBezTo>
                    <a:pt x="243920" y="52732"/>
                    <a:pt x="247127" y="54107"/>
                    <a:pt x="249450" y="56529"/>
                  </a:cubicBezTo>
                  <a:cubicBezTo>
                    <a:pt x="253343" y="60398"/>
                    <a:pt x="253398" y="66679"/>
                    <a:pt x="249574" y="70616"/>
                  </a:cubicBezTo>
                  <a:cubicBezTo>
                    <a:pt x="245805" y="74286"/>
                    <a:pt x="245724" y="80317"/>
                    <a:pt x="249394" y="84086"/>
                  </a:cubicBezTo>
                  <a:cubicBezTo>
                    <a:pt x="250690" y="85418"/>
                    <a:pt x="252350" y="86341"/>
                    <a:pt x="254165" y="86742"/>
                  </a:cubicBezTo>
                  <a:cubicBezTo>
                    <a:pt x="258982" y="87799"/>
                    <a:pt x="262438" y="92031"/>
                    <a:pt x="262509" y="96962"/>
                  </a:cubicBezTo>
                  <a:cubicBezTo>
                    <a:pt x="262518" y="99930"/>
                    <a:pt x="261310" y="102770"/>
                    <a:pt x="259166" y="104821"/>
                  </a:cubicBezTo>
                  <a:cubicBezTo>
                    <a:pt x="255305" y="108394"/>
                    <a:pt x="255074" y="114421"/>
                    <a:pt x="258648" y="118281"/>
                  </a:cubicBezTo>
                  <a:cubicBezTo>
                    <a:pt x="259713" y="119432"/>
                    <a:pt x="261046" y="120302"/>
                    <a:pt x="262528" y="120813"/>
                  </a:cubicBezTo>
                  <a:cubicBezTo>
                    <a:pt x="266669" y="122343"/>
                    <a:pt x="269378" y="126335"/>
                    <a:pt x="269272" y="130748"/>
                  </a:cubicBezTo>
                  <a:cubicBezTo>
                    <a:pt x="269307" y="133613"/>
                    <a:pt x="268184" y="136370"/>
                    <a:pt x="266157" y="138396"/>
                  </a:cubicBezTo>
                  <a:close/>
                </a:path>
              </a:pathLst>
            </a:custGeom>
            <a:solidFill>
              <a:schemeClr val="accent3"/>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7C166CA-20FC-479A-931E-5E2F826B3D74}"/>
                </a:ext>
              </a:extLst>
            </p:cNvPr>
            <p:cNvSpPr/>
            <p:nvPr/>
          </p:nvSpPr>
          <p:spPr>
            <a:xfrm flipH="1">
              <a:off x="7455493" y="4693242"/>
              <a:ext cx="435896" cy="385233"/>
            </a:xfrm>
            <a:custGeom>
              <a:avLst/>
              <a:gdLst>
                <a:gd name="connsiteX0" fmla="*/ 279683 w 288323"/>
                <a:gd name="connsiteY0" fmla="*/ 103025 h 254812"/>
                <a:gd name="connsiteX1" fmla="*/ 258728 w 288323"/>
                <a:gd name="connsiteY1" fmla="*/ 94233 h 254812"/>
                <a:gd name="connsiteX2" fmla="*/ 194681 w 288323"/>
                <a:gd name="connsiteY2" fmla="*/ 94233 h 254812"/>
                <a:gd name="connsiteX3" fmla="*/ 194262 w 288323"/>
                <a:gd name="connsiteY3" fmla="*/ 93957 h 254812"/>
                <a:gd name="connsiteX4" fmla="*/ 195282 w 288323"/>
                <a:gd name="connsiteY4" fmla="*/ 91100 h 254812"/>
                <a:gd name="connsiteX5" fmla="*/ 204206 w 288323"/>
                <a:gd name="connsiteY5" fmla="*/ 31092 h 254812"/>
                <a:gd name="connsiteX6" fmla="*/ 177403 w 288323"/>
                <a:gd name="connsiteY6" fmla="*/ 145 h 254812"/>
                <a:gd name="connsiteX7" fmla="*/ 144913 w 288323"/>
                <a:gd name="connsiteY7" fmla="*/ 26806 h 254812"/>
                <a:gd name="connsiteX8" fmla="*/ 144770 w 288323"/>
                <a:gd name="connsiteY8" fmla="*/ 29673 h 254812"/>
                <a:gd name="connsiteX9" fmla="*/ 96888 w 288323"/>
                <a:gd name="connsiteY9" fmla="*/ 97739 h 254812"/>
                <a:gd name="connsiteX10" fmla="*/ 85401 w 288323"/>
                <a:gd name="connsiteY10" fmla="*/ 100968 h 254812"/>
                <a:gd name="connsiteX11" fmla="*/ 82096 w 288323"/>
                <a:gd name="connsiteY11" fmla="*/ 100968 h 254812"/>
                <a:gd name="connsiteX12" fmla="*/ 60093 w 288323"/>
                <a:gd name="connsiteY12" fmla="*/ 84223 h 254812"/>
                <a:gd name="connsiteX13" fmla="*/ 0 w 288323"/>
                <a:gd name="connsiteY13" fmla="*/ 84223 h 254812"/>
                <a:gd name="connsiteX14" fmla="*/ 0 w 288323"/>
                <a:gd name="connsiteY14" fmla="*/ 244566 h 254812"/>
                <a:gd name="connsiteX15" fmla="*/ 60007 w 288323"/>
                <a:gd name="connsiteY15" fmla="*/ 244566 h 254812"/>
                <a:gd name="connsiteX16" fmla="*/ 82010 w 288323"/>
                <a:gd name="connsiteY16" fmla="*/ 227802 h 254812"/>
                <a:gd name="connsiteX17" fmla="*/ 93726 w 288323"/>
                <a:gd name="connsiteY17" fmla="*/ 227802 h 254812"/>
                <a:gd name="connsiteX18" fmla="*/ 111176 w 288323"/>
                <a:gd name="connsiteY18" fmla="*/ 236108 h 254812"/>
                <a:gd name="connsiteX19" fmla="*/ 164392 w 288323"/>
                <a:gd name="connsiteY19" fmla="*/ 254749 h 254812"/>
                <a:gd name="connsiteX20" fmla="*/ 224342 w 288323"/>
                <a:gd name="connsiteY20" fmla="*/ 254749 h 254812"/>
                <a:gd name="connsiteX21" fmla="*/ 254594 w 288323"/>
                <a:gd name="connsiteY21" fmla="*/ 227536 h 254812"/>
                <a:gd name="connsiteX22" fmla="*/ 253908 w 288323"/>
                <a:gd name="connsiteY22" fmla="*/ 218125 h 254812"/>
                <a:gd name="connsiteX23" fmla="*/ 263195 w 288323"/>
                <a:gd name="connsiteY23" fmla="*/ 211458 h 254812"/>
                <a:gd name="connsiteX24" fmla="*/ 271434 w 288323"/>
                <a:gd name="connsiteY24" fmla="*/ 190179 h 254812"/>
                <a:gd name="connsiteX25" fmla="*/ 269748 w 288323"/>
                <a:gd name="connsiteY25" fmla="*/ 181330 h 254812"/>
                <a:gd name="connsiteX26" fmla="*/ 281559 w 288323"/>
                <a:gd name="connsiteY26" fmla="*/ 157832 h 254812"/>
                <a:gd name="connsiteX27" fmla="*/ 279035 w 288323"/>
                <a:gd name="connsiteY27" fmla="*/ 145773 h 254812"/>
                <a:gd name="connsiteX28" fmla="*/ 280041 w 288323"/>
                <a:gd name="connsiteY28" fmla="*/ 103394 h 254812"/>
                <a:gd name="connsiteX29" fmla="*/ 279683 w 288323"/>
                <a:gd name="connsiteY29" fmla="*/ 103025 h 254812"/>
                <a:gd name="connsiteX30" fmla="*/ 63903 w 288323"/>
                <a:gd name="connsiteY30" fmla="*/ 221611 h 254812"/>
                <a:gd name="connsiteX31" fmla="*/ 59998 w 288323"/>
                <a:gd name="connsiteY31" fmla="*/ 225516 h 254812"/>
                <a:gd name="connsiteX32" fmla="*/ 19050 w 288323"/>
                <a:gd name="connsiteY32" fmla="*/ 225516 h 254812"/>
                <a:gd name="connsiteX33" fmla="*/ 19050 w 288323"/>
                <a:gd name="connsiteY33" fmla="*/ 103301 h 254812"/>
                <a:gd name="connsiteX34" fmla="*/ 60103 w 288323"/>
                <a:gd name="connsiteY34" fmla="*/ 103301 h 254812"/>
                <a:gd name="connsiteX35" fmla="*/ 63913 w 288323"/>
                <a:gd name="connsiteY35" fmla="*/ 106349 h 254812"/>
                <a:gd name="connsiteX36" fmla="*/ 262538 w 288323"/>
                <a:gd name="connsiteY36" fmla="*/ 133981 h 254812"/>
                <a:gd name="connsiteX37" fmla="*/ 256634 w 288323"/>
                <a:gd name="connsiteY37" fmla="*/ 146089 h 254812"/>
                <a:gd name="connsiteX38" fmla="*/ 259166 w 288323"/>
                <a:gd name="connsiteY38" fmla="*/ 149974 h 254812"/>
                <a:gd name="connsiteX39" fmla="*/ 262509 w 288323"/>
                <a:gd name="connsiteY39" fmla="*/ 157841 h 254812"/>
                <a:gd name="connsiteX40" fmla="*/ 254165 w 288323"/>
                <a:gd name="connsiteY40" fmla="*/ 168052 h 254812"/>
                <a:gd name="connsiteX41" fmla="*/ 246908 w 288323"/>
                <a:gd name="connsiteY41" fmla="*/ 179400 h 254812"/>
                <a:gd name="connsiteX42" fmla="*/ 249574 w 288323"/>
                <a:gd name="connsiteY42" fmla="*/ 184187 h 254812"/>
                <a:gd name="connsiteX43" fmla="*/ 252432 w 288323"/>
                <a:gd name="connsiteY43" fmla="*/ 190960 h 254812"/>
                <a:gd name="connsiteX44" fmla="*/ 249479 w 288323"/>
                <a:gd name="connsiteY44" fmla="*/ 198265 h 254812"/>
                <a:gd name="connsiteX45" fmla="*/ 239763 w 288323"/>
                <a:gd name="connsiteY45" fmla="*/ 202075 h 254812"/>
                <a:gd name="connsiteX46" fmla="*/ 230220 w 288323"/>
                <a:gd name="connsiteY46" fmla="*/ 211582 h 254812"/>
                <a:gd name="connsiteX47" fmla="*/ 233096 w 288323"/>
                <a:gd name="connsiteY47" fmla="*/ 218420 h 254812"/>
                <a:gd name="connsiteX48" fmla="*/ 235601 w 288323"/>
                <a:gd name="connsiteY48" fmla="*/ 226040 h 254812"/>
                <a:gd name="connsiteX49" fmla="*/ 224342 w 288323"/>
                <a:gd name="connsiteY49" fmla="*/ 235699 h 254812"/>
                <a:gd name="connsiteX50" fmla="*/ 164392 w 288323"/>
                <a:gd name="connsiteY50" fmla="*/ 235699 h 254812"/>
                <a:gd name="connsiteX51" fmla="*/ 122873 w 288323"/>
                <a:gd name="connsiteY51" fmla="*/ 221097 h 254812"/>
                <a:gd name="connsiteX52" fmla="*/ 93716 w 288323"/>
                <a:gd name="connsiteY52" fmla="*/ 208714 h 254812"/>
                <a:gd name="connsiteX53" fmla="*/ 83048 w 288323"/>
                <a:gd name="connsiteY53" fmla="*/ 208714 h 254812"/>
                <a:gd name="connsiteX54" fmla="*/ 83048 w 288323"/>
                <a:gd name="connsiteY54" fmla="*/ 120037 h 254812"/>
                <a:gd name="connsiteX55" fmla="*/ 85401 w 288323"/>
                <a:gd name="connsiteY55" fmla="*/ 120037 h 254812"/>
                <a:gd name="connsiteX56" fmla="*/ 106842 w 288323"/>
                <a:gd name="connsiteY56" fmla="*/ 113998 h 254812"/>
                <a:gd name="connsiteX57" fmla="*/ 163820 w 288323"/>
                <a:gd name="connsiteY57" fmla="*/ 29692 h 254812"/>
                <a:gd name="connsiteX58" fmla="*/ 167316 w 288323"/>
                <a:gd name="connsiteY58" fmla="*/ 21815 h 254812"/>
                <a:gd name="connsiteX59" fmla="*/ 175574 w 288323"/>
                <a:gd name="connsiteY59" fmla="*/ 19091 h 254812"/>
                <a:gd name="connsiteX60" fmla="*/ 185156 w 288323"/>
                <a:gd name="connsiteY60" fmla="*/ 31006 h 254812"/>
                <a:gd name="connsiteX61" fmla="*/ 177336 w 288323"/>
                <a:gd name="connsiteY61" fmla="*/ 84689 h 254812"/>
                <a:gd name="connsiteX62" fmla="*/ 175079 w 288323"/>
                <a:gd name="connsiteY62" fmla="*/ 93367 h 254812"/>
                <a:gd name="connsiteX63" fmla="*/ 175079 w 288323"/>
                <a:gd name="connsiteY63" fmla="*/ 94462 h 254812"/>
                <a:gd name="connsiteX64" fmla="*/ 194681 w 288323"/>
                <a:gd name="connsiteY64" fmla="*/ 113283 h 254812"/>
                <a:gd name="connsiteX65" fmla="*/ 258699 w 288323"/>
                <a:gd name="connsiteY65" fmla="*/ 113283 h 254812"/>
                <a:gd name="connsiteX66" fmla="*/ 266157 w 288323"/>
                <a:gd name="connsiteY66" fmla="*/ 116436 h 254812"/>
                <a:gd name="connsiteX67" fmla="*/ 269272 w 288323"/>
                <a:gd name="connsiteY67" fmla="*/ 124132 h 254812"/>
                <a:gd name="connsiteX68" fmla="*/ 262538 w 288323"/>
                <a:gd name="connsiteY68" fmla="*/ 133972 h 25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3" h="254812">
                  <a:moveTo>
                    <a:pt x="279683" y="103025"/>
                  </a:moveTo>
                  <a:cubicBezTo>
                    <a:pt x="274158" y="97404"/>
                    <a:pt x="266609" y="94237"/>
                    <a:pt x="258728" y="94233"/>
                  </a:cubicBezTo>
                  <a:lnTo>
                    <a:pt x="194681" y="94233"/>
                  </a:lnTo>
                  <a:cubicBezTo>
                    <a:pt x="194504" y="94217"/>
                    <a:pt x="194347" y="94113"/>
                    <a:pt x="194262" y="93957"/>
                  </a:cubicBezTo>
                  <a:cubicBezTo>
                    <a:pt x="194491" y="93157"/>
                    <a:pt x="194872" y="92233"/>
                    <a:pt x="195282" y="91100"/>
                  </a:cubicBezTo>
                  <a:cubicBezTo>
                    <a:pt x="201991" y="71833"/>
                    <a:pt x="205019" y="51478"/>
                    <a:pt x="204206" y="31092"/>
                  </a:cubicBezTo>
                  <a:cubicBezTo>
                    <a:pt x="204494" y="15443"/>
                    <a:pt x="192934" y="2095"/>
                    <a:pt x="177403" y="145"/>
                  </a:cubicBezTo>
                  <a:cubicBezTo>
                    <a:pt x="161070" y="-1464"/>
                    <a:pt x="146523" y="10471"/>
                    <a:pt x="144913" y="26806"/>
                  </a:cubicBezTo>
                  <a:cubicBezTo>
                    <a:pt x="144820" y="27758"/>
                    <a:pt x="144772" y="28716"/>
                    <a:pt x="144770" y="29673"/>
                  </a:cubicBezTo>
                  <a:cubicBezTo>
                    <a:pt x="144770" y="64601"/>
                    <a:pt x="111281" y="88909"/>
                    <a:pt x="96888" y="97739"/>
                  </a:cubicBezTo>
                  <a:cubicBezTo>
                    <a:pt x="93430" y="99852"/>
                    <a:pt x="89455" y="100969"/>
                    <a:pt x="85401" y="100968"/>
                  </a:cubicBezTo>
                  <a:lnTo>
                    <a:pt x="82096" y="100968"/>
                  </a:lnTo>
                  <a:cubicBezTo>
                    <a:pt x="79334" y="91092"/>
                    <a:pt x="70348" y="84253"/>
                    <a:pt x="60093" y="84223"/>
                  </a:cubicBezTo>
                  <a:lnTo>
                    <a:pt x="0" y="84223"/>
                  </a:lnTo>
                  <a:lnTo>
                    <a:pt x="0" y="244566"/>
                  </a:lnTo>
                  <a:lnTo>
                    <a:pt x="60007" y="244566"/>
                  </a:lnTo>
                  <a:cubicBezTo>
                    <a:pt x="70266" y="244530"/>
                    <a:pt x="79253" y="237684"/>
                    <a:pt x="82010" y="227802"/>
                  </a:cubicBezTo>
                  <a:lnTo>
                    <a:pt x="93726" y="227802"/>
                  </a:lnTo>
                  <a:cubicBezTo>
                    <a:pt x="100376" y="228292"/>
                    <a:pt x="106602" y="231255"/>
                    <a:pt x="111176" y="236108"/>
                  </a:cubicBezTo>
                  <a:cubicBezTo>
                    <a:pt x="125890" y="248877"/>
                    <a:pt x="144926" y="255545"/>
                    <a:pt x="164392" y="254749"/>
                  </a:cubicBezTo>
                  <a:lnTo>
                    <a:pt x="224342" y="254749"/>
                  </a:lnTo>
                  <a:cubicBezTo>
                    <a:pt x="239958" y="254895"/>
                    <a:pt x="253093" y="243079"/>
                    <a:pt x="254594" y="227536"/>
                  </a:cubicBezTo>
                  <a:cubicBezTo>
                    <a:pt x="254855" y="224382"/>
                    <a:pt x="254623" y="221207"/>
                    <a:pt x="253908" y="218125"/>
                  </a:cubicBezTo>
                  <a:cubicBezTo>
                    <a:pt x="257385" y="216488"/>
                    <a:pt x="260532" y="214227"/>
                    <a:pt x="263195" y="211458"/>
                  </a:cubicBezTo>
                  <a:cubicBezTo>
                    <a:pt x="268745" y="205796"/>
                    <a:pt x="271724" y="198102"/>
                    <a:pt x="271434" y="190179"/>
                  </a:cubicBezTo>
                  <a:cubicBezTo>
                    <a:pt x="271316" y="187161"/>
                    <a:pt x="270747" y="184179"/>
                    <a:pt x="269748" y="181330"/>
                  </a:cubicBezTo>
                  <a:cubicBezTo>
                    <a:pt x="277138" y="175771"/>
                    <a:pt x="281507" y="167079"/>
                    <a:pt x="281559" y="157832"/>
                  </a:cubicBezTo>
                  <a:cubicBezTo>
                    <a:pt x="281557" y="153682"/>
                    <a:pt x="280698" y="149576"/>
                    <a:pt x="279035" y="145773"/>
                  </a:cubicBezTo>
                  <a:cubicBezTo>
                    <a:pt x="291015" y="134348"/>
                    <a:pt x="291466" y="115374"/>
                    <a:pt x="280041" y="103394"/>
                  </a:cubicBezTo>
                  <a:cubicBezTo>
                    <a:pt x="279923" y="103270"/>
                    <a:pt x="279803" y="103147"/>
                    <a:pt x="279683" y="103025"/>
                  </a:cubicBezTo>
                  <a:close/>
                  <a:moveTo>
                    <a:pt x="63903" y="221611"/>
                  </a:moveTo>
                  <a:cubicBezTo>
                    <a:pt x="63873" y="223755"/>
                    <a:pt x="62142" y="225486"/>
                    <a:pt x="59998" y="225516"/>
                  </a:cubicBezTo>
                  <a:lnTo>
                    <a:pt x="19050" y="225516"/>
                  </a:lnTo>
                  <a:lnTo>
                    <a:pt x="19050" y="103301"/>
                  </a:lnTo>
                  <a:lnTo>
                    <a:pt x="60103" y="103301"/>
                  </a:lnTo>
                  <a:cubicBezTo>
                    <a:pt x="61922" y="103322"/>
                    <a:pt x="63493" y="104579"/>
                    <a:pt x="63913" y="106349"/>
                  </a:cubicBezTo>
                  <a:close/>
                  <a:moveTo>
                    <a:pt x="262538" y="133981"/>
                  </a:moveTo>
                  <a:cubicBezTo>
                    <a:pt x="257564" y="135695"/>
                    <a:pt x="254920" y="141115"/>
                    <a:pt x="256634" y="146089"/>
                  </a:cubicBezTo>
                  <a:cubicBezTo>
                    <a:pt x="257145" y="147572"/>
                    <a:pt x="258015" y="148907"/>
                    <a:pt x="259166" y="149974"/>
                  </a:cubicBezTo>
                  <a:cubicBezTo>
                    <a:pt x="261311" y="152027"/>
                    <a:pt x="262519" y="154871"/>
                    <a:pt x="262509" y="157841"/>
                  </a:cubicBezTo>
                  <a:cubicBezTo>
                    <a:pt x="262440" y="162772"/>
                    <a:pt x="258982" y="167002"/>
                    <a:pt x="254165" y="168052"/>
                  </a:cubicBezTo>
                  <a:cubicBezTo>
                    <a:pt x="249027" y="169182"/>
                    <a:pt x="245778" y="174262"/>
                    <a:pt x="246908" y="179400"/>
                  </a:cubicBezTo>
                  <a:cubicBezTo>
                    <a:pt x="247308" y="181222"/>
                    <a:pt x="248236" y="182887"/>
                    <a:pt x="249574" y="184187"/>
                  </a:cubicBezTo>
                  <a:cubicBezTo>
                    <a:pt x="251360" y="185994"/>
                    <a:pt x="252383" y="188419"/>
                    <a:pt x="252432" y="190960"/>
                  </a:cubicBezTo>
                  <a:cubicBezTo>
                    <a:pt x="252478" y="193694"/>
                    <a:pt x="251413" y="196331"/>
                    <a:pt x="249479" y="198265"/>
                  </a:cubicBezTo>
                  <a:cubicBezTo>
                    <a:pt x="246920" y="200846"/>
                    <a:pt x="243393" y="202229"/>
                    <a:pt x="239763" y="202075"/>
                  </a:cubicBezTo>
                  <a:cubicBezTo>
                    <a:pt x="234503" y="202065"/>
                    <a:pt x="230231" y="206322"/>
                    <a:pt x="230220" y="211582"/>
                  </a:cubicBezTo>
                  <a:cubicBezTo>
                    <a:pt x="230215" y="214156"/>
                    <a:pt x="231253" y="216623"/>
                    <a:pt x="233096" y="218420"/>
                  </a:cubicBezTo>
                  <a:cubicBezTo>
                    <a:pt x="235048" y="220445"/>
                    <a:pt x="235970" y="223251"/>
                    <a:pt x="235601" y="226040"/>
                  </a:cubicBezTo>
                  <a:cubicBezTo>
                    <a:pt x="234859" y="231659"/>
                    <a:pt x="230009" y="235821"/>
                    <a:pt x="224342" y="235699"/>
                  </a:cubicBezTo>
                  <a:lnTo>
                    <a:pt x="164392" y="235699"/>
                  </a:lnTo>
                  <a:cubicBezTo>
                    <a:pt x="149166" y="236512"/>
                    <a:pt x="134238" y="231262"/>
                    <a:pt x="122873" y="221097"/>
                  </a:cubicBezTo>
                  <a:cubicBezTo>
                    <a:pt x="115010" y="213520"/>
                    <a:pt x="104628" y="209111"/>
                    <a:pt x="93716" y="208714"/>
                  </a:cubicBezTo>
                  <a:lnTo>
                    <a:pt x="83048" y="208714"/>
                  </a:lnTo>
                  <a:lnTo>
                    <a:pt x="83048" y="120037"/>
                  </a:lnTo>
                  <a:lnTo>
                    <a:pt x="85401" y="120037"/>
                  </a:lnTo>
                  <a:cubicBezTo>
                    <a:pt x="92968" y="120038"/>
                    <a:pt x="100388" y="117948"/>
                    <a:pt x="106842" y="113998"/>
                  </a:cubicBezTo>
                  <a:cubicBezTo>
                    <a:pt x="128121" y="100949"/>
                    <a:pt x="163820" y="72640"/>
                    <a:pt x="163820" y="29692"/>
                  </a:cubicBezTo>
                  <a:cubicBezTo>
                    <a:pt x="163812" y="26689"/>
                    <a:pt x="165083" y="23824"/>
                    <a:pt x="167316" y="21815"/>
                  </a:cubicBezTo>
                  <a:cubicBezTo>
                    <a:pt x="169566" y="19790"/>
                    <a:pt x="172562" y="18802"/>
                    <a:pt x="175574" y="19091"/>
                  </a:cubicBezTo>
                  <a:cubicBezTo>
                    <a:pt x="181298" y="20110"/>
                    <a:pt x="185389" y="25198"/>
                    <a:pt x="185156" y="31006"/>
                  </a:cubicBezTo>
                  <a:cubicBezTo>
                    <a:pt x="185934" y="49233"/>
                    <a:pt x="183281" y="67442"/>
                    <a:pt x="177336" y="84689"/>
                  </a:cubicBezTo>
                  <a:cubicBezTo>
                    <a:pt x="176176" y="87460"/>
                    <a:pt x="175416" y="90381"/>
                    <a:pt x="175079" y="93367"/>
                  </a:cubicBezTo>
                  <a:cubicBezTo>
                    <a:pt x="175060" y="93731"/>
                    <a:pt x="175060" y="94097"/>
                    <a:pt x="175079" y="94462"/>
                  </a:cubicBezTo>
                  <a:cubicBezTo>
                    <a:pt x="175566" y="104952"/>
                    <a:pt x="184181" y="113223"/>
                    <a:pt x="194681" y="113283"/>
                  </a:cubicBezTo>
                  <a:lnTo>
                    <a:pt x="258699" y="113283"/>
                  </a:lnTo>
                  <a:cubicBezTo>
                    <a:pt x="261507" y="113292"/>
                    <a:pt x="264194" y="114428"/>
                    <a:pt x="266157" y="116436"/>
                  </a:cubicBezTo>
                  <a:cubicBezTo>
                    <a:pt x="268189" y="118478"/>
                    <a:pt x="269311" y="121252"/>
                    <a:pt x="269272" y="124132"/>
                  </a:cubicBezTo>
                  <a:cubicBezTo>
                    <a:pt x="269359" y="128514"/>
                    <a:pt x="266653" y="132467"/>
                    <a:pt x="262538" y="133972"/>
                  </a:cubicBezTo>
                  <a:close/>
                </a:path>
              </a:pathLst>
            </a:custGeom>
            <a:solidFill>
              <a:schemeClr val="accent3"/>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63445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7744">
        <p159:morph option="byObject"/>
      </p:transition>
    </mc:Choice>
    <mc:Fallback xmlns="">
      <p:transition spd="slow" advTm="77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56" presetClass="path" presetSubtype="0" fill="hold" grpId="1" nodeType="clickEffect">
                                  <p:stCondLst>
                                    <p:cond delay="0"/>
                                  </p:stCondLst>
                                  <p:childTnLst>
                                    <p:animMotion origin="layout" path="M -6.25E-7 1.11111E-6 L 0.43399 -0.10764 " pathEditMode="relative" rAng="0" ptsTypes="AA">
                                      <p:cBhvr>
                                        <p:cTn id="36" dur="1500" fill="hold"/>
                                        <p:tgtEl>
                                          <p:spTgt spid="24"/>
                                        </p:tgtEl>
                                        <p:attrNameLst>
                                          <p:attrName>ppt_x</p:attrName>
                                          <p:attrName>ppt_y</p:attrName>
                                        </p:attrNameLst>
                                      </p:cBhvr>
                                      <p:rCtr x="21693" y="-5394"/>
                                    </p:animMotion>
                                  </p:childTnLst>
                                </p:cTn>
                              </p:par>
                              <p:par>
                                <p:cTn id="37" presetID="56" presetClass="path" presetSubtype="0" fill="hold" grpId="1" nodeType="withEffect">
                                  <p:stCondLst>
                                    <p:cond delay="0"/>
                                  </p:stCondLst>
                                  <p:childTnLst>
                                    <p:animMotion origin="layout" path="M -6.25E-7 -3.7037E-6 L 0.42188 0.06528 " pathEditMode="relative" rAng="0" ptsTypes="AA">
                                      <p:cBhvr>
                                        <p:cTn id="38" dur="1500" fill="hold"/>
                                        <p:tgtEl>
                                          <p:spTgt spid="12"/>
                                        </p:tgtEl>
                                        <p:attrNameLst>
                                          <p:attrName>ppt_x</p:attrName>
                                          <p:attrName>ppt_y</p:attrName>
                                        </p:attrNameLst>
                                      </p:cBhvr>
                                      <p:rCtr x="21094" y="3264"/>
                                    </p:animMotion>
                                  </p:childTnLst>
                                </p:cTn>
                              </p:par>
                              <p:par>
                                <p:cTn id="39" presetID="49" presetClass="path" presetSubtype="0" fill="hold" nodeType="withEffect">
                                  <p:stCondLst>
                                    <p:cond delay="0"/>
                                  </p:stCondLst>
                                  <p:childTnLst>
                                    <p:animMotion origin="layout" path="M 1.66667E-6 2.59259E-6 L 0.43216 0.17685 " pathEditMode="relative" rAng="0" ptsTypes="AA">
                                      <p:cBhvr>
                                        <p:cTn id="40" dur="1500" fill="hold"/>
                                        <p:tgtEl>
                                          <p:spTgt spid="25"/>
                                        </p:tgtEl>
                                        <p:attrNameLst>
                                          <p:attrName>ppt_x</p:attrName>
                                          <p:attrName>ppt_y</p:attrName>
                                        </p:attrNameLst>
                                      </p:cBhvr>
                                      <p:rCtr x="21602" y="8843"/>
                                    </p:animMotion>
                                  </p:childTnLst>
                                </p:cTn>
                              </p:par>
                            </p:childTnLst>
                          </p:cTn>
                        </p:par>
                        <p:par>
                          <p:cTn id="41" fill="hold">
                            <p:stCondLst>
                              <p:cond delay="1500"/>
                            </p:stCondLst>
                            <p:childTnLst>
                              <p:par>
                                <p:cTn id="42" presetID="10" presetClass="exit" presetSubtype="0" fill="hold" grpId="2" nodeType="after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xit" presetSubtype="0" fill="hold" grpId="2" nodeType="withEffect">
                                  <p:stCondLst>
                                    <p:cond delay="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5"/>
                                        </p:tgtEl>
                                      </p:cBhvr>
                                    </p:animEffect>
                                    <p:set>
                                      <p:cBhvr>
                                        <p:cTn id="50" dur="1" fill="hold">
                                          <p:stCondLst>
                                            <p:cond delay="499"/>
                                          </p:stCondLst>
                                        </p:cTn>
                                        <p:tgtEl>
                                          <p:spTgt spid="25"/>
                                        </p:tgtEl>
                                        <p:attrNameLst>
                                          <p:attrName>style.visibility</p:attrName>
                                        </p:attrNameLst>
                                      </p:cBhvr>
                                      <p:to>
                                        <p:strVal val="hidden"/>
                                      </p:to>
                                    </p:set>
                                  </p:childTnLst>
                                </p:cTn>
                              </p:par>
                            </p:childTnLst>
                          </p:cTn>
                        </p:par>
                        <p:par>
                          <p:cTn id="51" fill="hold">
                            <p:stCondLst>
                              <p:cond delay="2000"/>
                            </p:stCondLst>
                            <p:childTnLst>
                              <p:par>
                                <p:cTn id="52" presetID="26" presetClass="emph" presetSubtype="0" fill="hold" grpId="1" nodeType="afterEffect">
                                  <p:stCondLst>
                                    <p:cond delay="0"/>
                                  </p:stCondLst>
                                  <p:childTnLst>
                                    <p:animEffect transition="out" filter="fade">
                                      <p:cBhvr>
                                        <p:cTn id="53" dur="1500" tmFilter="0, 0; .2, .5; .8, .5; 1, 0"/>
                                        <p:tgtEl>
                                          <p:spTgt spid="3"/>
                                        </p:tgtEl>
                                      </p:cBhvr>
                                    </p:animEffect>
                                    <p:animScale>
                                      <p:cBhvr>
                                        <p:cTn id="54" dur="750" autoRev="1" fill="hold"/>
                                        <p:tgtEl>
                                          <p:spTgt spid="3"/>
                                        </p:tgtEl>
                                      </p:cBhvr>
                                      <p:by x="105000" y="105000"/>
                                    </p:animScale>
                                  </p:childTnLst>
                                </p:cTn>
                              </p:par>
                              <p:par>
                                <p:cTn id="55" presetID="26" presetClass="emph" presetSubtype="0" fill="hold" nodeType="withEffect">
                                  <p:stCondLst>
                                    <p:cond delay="0"/>
                                  </p:stCondLst>
                                  <p:childTnLst>
                                    <p:animEffect transition="out" filter="fade">
                                      <p:cBhvr>
                                        <p:cTn id="56" dur="1500" tmFilter="0, 0; .2, .5; .8, .5; 1, 0"/>
                                        <p:tgtEl>
                                          <p:spTgt spid="29"/>
                                        </p:tgtEl>
                                      </p:cBhvr>
                                    </p:animEffect>
                                    <p:animScale>
                                      <p:cBhvr>
                                        <p:cTn id="57" dur="750" autoRev="1" fill="hold"/>
                                        <p:tgtEl>
                                          <p:spTgt spid="29"/>
                                        </p:tgtEl>
                                      </p:cBhvr>
                                      <p:by x="105000" y="105000"/>
                                    </p:animScale>
                                  </p:childTnLst>
                                </p:cTn>
                              </p:par>
                              <p:par>
                                <p:cTn id="58" presetID="26" presetClass="emph" presetSubtype="0" fill="hold" nodeType="withEffect">
                                  <p:stCondLst>
                                    <p:cond delay="0"/>
                                  </p:stCondLst>
                                  <p:childTnLst>
                                    <p:animEffect transition="out" filter="fade">
                                      <p:cBhvr>
                                        <p:cTn id="59" dur="1500" tmFilter="0, 0; .2, .5; .8, .5; 1, 0"/>
                                        <p:tgtEl>
                                          <p:spTgt spid="49"/>
                                        </p:tgtEl>
                                      </p:cBhvr>
                                    </p:animEffect>
                                    <p:animScale>
                                      <p:cBhvr>
                                        <p:cTn id="60" dur="7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24" grpId="0" animBg="1"/>
      <p:bldP spid="24" grpId="1" animBg="1"/>
      <p:bldP spid="24" grpId="2" animBg="1"/>
      <p:bldP spid="3" grpId="0" animBg="1"/>
      <p:bldP spid="3" grpId="1" animBg="1"/>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n-US" dirty="0"/>
              <a:t>Some value types in DHIS2</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E6A9D7-76A1-4593-A620-E313BB1C4C1D}"/>
              </a:ext>
            </a:extLst>
          </p:cNvPr>
          <p:cNvSpPr txBox="1"/>
          <p:nvPr/>
        </p:nvSpPr>
        <p:spPr>
          <a:xfrm>
            <a:off x="4622271" y="1335930"/>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Value types</a:t>
            </a:r>
          </a:p>
        </p:txBody>
      </p:sp>
      <p:sp>
        <p:nvSpPr>
          <p:cNvPr id="5" name="Oval 4">
            <a:extLst>
              <a:ext uri="{FF2B5EF4-FFF2-40B4-BE49-F238E27FC236}">
                <a16:creationId xmlns:a16="http://schemas.microsoft.com/office/drawing/2014/main" id="{A0387D8E-2D15-41C1-BC51-28285F8E1B5A}"/>
              </a:ext>
            </a:extLst>
          </p:cNvPr>
          <p:cNvSpPr/>
          <p:nvPr/>
        </p:nvSpPr>
        <p:spPr>
          <a:xfrm>
            <a:off x="2904873" y="2060890"/>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grpSp>
        <p:nvGrpSpPr>
          <p:cNvPr id="6" name="Group 5">
            <a:extLst>
              <a:ext uri="{FF2B5EF4-FFF2-40B4-BE49-F238E27FC236}">
                <a16:creationId xmlns:a16="http://schemas.microsoft.com/office/drawing/2014/main" id="{FA905FFB-16A6-4BFE-9016-B2C7C74793DA}"/>
              </a:ext>
            </a:extLst>
          </p:cNvPr>
          <p:cNvGrpSpPr/>
          <p:nvPr/>
        </p:nvGrpSpPr>
        <p:grpSpPr>
          <a:xfrm>
            <a:off x="2732448" y="3459746"/>
            <a:ext cx="914400" cy="914400"/>
            <a:chOff x="7069528" y="2557564"/>
            <a:chExt cx="914400" cy="914400"/>
          </a:xfrm>
        </p:grpSpPr>
        <p:pic>
          <p:nvPicPr>
            <p:cNvPr id="7" name="Graphic 6" descr="Flip calendar with solid fill">
              <a:extLst>
                <a:ext uri="{FF2B5EF4-FFF2-40B4-BE49-F238E27FC236}">
                  <a16:creationId xmlns:a16="http://schemas.microsoft.com/office/drawing/2014/main" id="{B6EBB498-D8D6-4EBB-87BF-2A12315547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9528" y="2557564"/>
              <a:ext cx="914400" cy="914400"/>
            </a:xfrm>
            <a:prstGeom prst="rect">
              <a:avLst/>
            </a:prstGeom>
          </p:spPr>
        </p:pic>
        <p:sp>
          <p:nvSpPr>
            <p:cNvPr id="8" name="TextBox 7">
              <a:extLst>
                <a:ext uri="{FF2B5EF4-FFF2-40B4-BE49-F238E27FC236}">
                  <a16:creationId xmlns:a16="http://schemas.microsoft.com/office/drawing/2014/main" id="{1A588D37-CE3A-406B-8DF0-8590B14596D6}"/>
                </a:ext>
              </a:extLst>
            </p:cNvPr>
            <p:cNvSpPr txBox="1"/>
            <p:nvPr/>
          </p:nvSpPr>
          <p:spPr>
            <a:xfrm>
              <a:off x="7301540" y="2953013"/>
              <a:ext cx="450376" cy="369332"/>
            </a:xfrm>
            <a:prstGeom prst="rect">
              <a:avLst/>
            </a:prstGeom>
            <a:noFill/>
          </p:spPr>
          <p:txBody>
            <a:bodyPr wrap="square" rtlCol="0">
              <a:spAutoFit/>
            </a:bodyPr>
            <a:lstStyle/>
            <a:p>
              <a:pPr algn="l">
                <a:buClr>
                  <a:srgbClr val="008CCF"/>
                </a:buClr>
              </a:pPr>
              <a:r>
                <a:rPr lang="en-US" dirty="0">
                  <a:solidFill>
                    <a:schemeClr val="accent3"/>
                  </a:solidFill>
                  <a:latin typeface="+mj-lt"/>
                </a:rPr>
                <a:t>18</a:t>
              </a:r>
            </a:p>
          </p:txBody>
        </p:sp>
      </p:grpSp>
      <p:pic>
        <p:nvPicPr>
          <p:cNvPr id="10" name="Graphic 9" descr="Chat bubble with solid fill">
            <a:extLst>
              <a:ext uri="{FF2B5EF4-FFF2-40B4-BE49-F238E27FC236}">
                <a16:creationId xmlns:a16="http://schemas.microsoft.com/office/drawing/2014/main" id="{3BA8E805-1155-42FB-8C96-7304B8E552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32448" y="4865851"/>
            <a:ext cx="914400" cy="914400"/>
          </a:xfrm>
          <a:prstGeom prst="rect">
            <a:avLst/>
          </a:prstGeom>
        </p:spPr>
      </p:pic>
      <p:sp>
        <p:nvSpPr>
          <p:cNvPr id="11" name="Oval 10">
            <a:extLst>
              <a:ext uri="{FF2B5EF4-FFF2-40B4-BE49-F238E27FC236}">
                <a16:creationId xmlns:a16="http://schemas.microsoft.com/office/drawing/2014/main" id="{1B3F36D7-06D7-4A52-B91D-33C5B8E6A07B}"/>
              </a:ext>
            </a:extLst>
          </p:cNvPr>
          <p:cNvSpPr/>
          <p:nvPr/>
        </p:nvSpPr>
        <p:spPr>
          <a:xfrm>
            <a:off x="2904873" y="2889295"/>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600" dirty="0"/>
              <a:t>≥0</a:t>
            </a:r>
          </a:p>
        </p:txBody>
      </p:sp>
      <p:grpSp>
        <p:nvGrpSpPr>
          <p:cNvPr id="12" name="Group 11">
            <a:extLst>
              <a:ext uri="{FF2B5EF4-FFF2-40B4-BE49-F238E27FC236}">
                <a16:creationId xmlns:a16="http://schemas.microsoft.com/office/drawing/2014/main" id="{BB8E7DB8-6A13-4F6B-BA1A-B3D3A5F056D1}"/>
              </a:ext>
            </a:extLst>
          </p:cNvPr>
          <p:cNvGrpSpPr/>
          <p:nvPr/>
        </p:nvGrpSpPr>
        <p:grpSpPr>
          <a:xfrm>
            <a:off x="2666924" y="4381067"/>
            <a:ext cx="1045449" cy="491984"/>
            <a:chOff x="7455493" y="4693242"/>
            <a:chExt cx="1045449" cy="491984"/>
          </a:xfrm>
        </p:grpSpPr>
        <p:sp>
          <p:nvSpPr>
            <p:cNvPr id="13" name="TextBox 12">
              <a:extLst>
                <a:ext uri="{FF2B5EF4-FFF2-40B4-BE49-F238E27FC236}">
                  <a16:creationId xmlns:a16="http://schemas.microsoft.com/office/drawing/2014/main" id="{46CF208C-72B0-4313-A4E8-A21F8AD8C881}"/>
                </a:ext>
              </a:extLst>
            </p:cNvPr>
            <p:cNvSpPr txBox="1"/>
            <p:nvPr/>
          </p:nvSpPr>
          <p:spPr>
            <a:xfrm>
              <a:off x="7831960" y="4715653"/>
              <a:ext cx="292518" cy="461665"/>
            </a:xfrm>
            <a:prstGeom prst="rect">
              <a:avLst/>
            </a:prstGeom>
            <a:noFill/>
          </p:spPr>
          <p:txBody>
            <a:bodyPr wrap="square" rtlCol="0">
              <a:spAutoFit/>
            </a:bodyPr>
            <a:lstStyle/>
            <a:p>
              <a:pPr algn="ctr">
                <a:buClr>
                  <a:srgbClr val="008CCF"/>
                </a:buClr>
              </a:pPr>
              <a:r>
                <a:rPr lang="en-US" sz="2400" dirty="0">
                  <a:solidFill>
                    <a:schemeClr val="accent3"/>
                  </a:solidFill>
                  <a:latin typeface="+mj-lt"/>
                </a:rPr>
                <a:t>/</a:t>
              </a:r>
            </a:p>
          </p:txBody>
        </p:sp>
        <p:sp>
          <p:nvSpPr>
            <p:cNvPr id="14" name="Freeform: Shape 13">
              <a:extLst>
                <a:ext uri="{FF2B5EF4-FFF2-40B4-BE49-F238E27FC236}">
                  <a16:creationId xmlns:a16="http://schemas.microsoft.com/office/drawing/2014/main" id="{C2A6D419-7446-463C-B472-3E9F1D8AAEA9}"/>
                </a:ext>
              </a:extLst>
            </p:cNvPr>
            <p:cNvSpPr/>
            <p:nvPr/>
          </p:nvSpPr>
          <p:spPr>
            <a:xfrm>
              <a:off x="8065049" y="4799981"/>
              <a:ext cx="435893" cy="385245"/>
            </a:xfrm>
            <a:custGeom>
              <a:avLst/>
              <a:gdLst>
                <a:gd name="connsiteX0" fmla="*/ 281559 w 288321"/>
                <a:gd name="connsiteY0" fmla="*/ 97010 h 254820"/>
                <a:gd name="connsiteX1" fmla="*/ 269748 w 288321"/>
                <a:gd name="connsiteY1" fmla="*/ 73512 h 254820"/>
                <a:gd name="connsiteX2" fmla="*/ 271434 w 288321"/>
                <a:gd name="connsiteY2" fmla="*/ 64673 h 254820"/>
                <a:gd name="connsiteX3" fmla="*/ 263185 w 288321"/>
                <a:gd name="connsiteY3" fmla="*/ 43375 h 254820"/>
                <a:gd name="connsiteX4" fmla="*/ 253908 w 288321"/>
                <a:gd name="connsiteY4" fmla="*/ 36707 h 254820"/>
                <a:gd name="connsiteX5" fmla="*/ 254594 w 288321"/>
                <a:gd name="connsiteY5" fmla="*/ 27278 h 254820"/>
                <a:gd name="connsiteX6" fmla="*/ 224342 w 288321"/>
                <a:gd name="connsiteY6" fmla="*/ 65 h 254820"/>
                <a:gd name="connsiteX7" fmla="*/ 164392 w 288321"/>
                <a:gd name="connsiteY7" fmla="*/ 65 h 254820"/>
                <a:gd name="connsiteX8" fmla="*/ 111166 w 288321"/>
                <a:gd name="connsiteY8" fmla="*/ 18696 h 254820"/>
                <a:gd name="connsiteX9" fmla="*/ 93716 w 288321"/>
                <a:gd name="connsiteY9" fmla="*/ 27001 h 254820"/>
                <a:gd name="connsiteX10" fmla="*/ 81991 w 288321"/>
                <a:gd name="connsiteY10" fmla="*/ 27001 h 254820"/>
                <a:gd name="connsiteX11" fmla="*/ 60007 w 288321"/>
                <a:gd name="connsiteY11" fmla="*/ 10275 h 254820"/>
                <a:gd name="connsiteX12" fmla="*/ 0 w 288321"/>
                <a:gd name="connsiteY12" fmla="*/ 10275 h 254820"/>
                <a:gd name="connsiteX13" fmla="*/ 0 w 288321"/>
                <a:gd name="connsiteY13" fmla="*/ 170591 h 254820"/>
                <a:gd name="connsiteX14" fmla="*/ 60103 w 288321"/>
                <a:gd name="connsiteY14" fmla="*/ 170591 h 254820"/>
                <a:gd name="connsiteX15" fmla="*/ 82105 w 288321"/>
                <a:gd name="connsiteY15" fmla="*/ 153836 h 254820"/>
                <a:gd name="connsiteX16" fmla="*/ 85411 w 288321"/>
                <a:gd name="connsiteY16" fmla="*/ 153836 h 254820"/>
                <a:gd name="connsiteX17" fmla="*/ 96841 w 288321"/>
                <a:gd name="connsiteY17" fmla="*/ 157084 h 254820"/>
                <a:gd name="connsiteX18" fmla="*/ 144732 w 288321"/>
                <a:gd name="connsiteY18" fmla="*/ 225140 h 254820"/>
                <a:gd name="connsiteX19" fmla="*/ 174488 w 288321"/>
                <a:gd name="connsiteY19" fmla="*/ 254820 h 254820"/>
                <a:gd name="connsiteX20" fmla="*/ 174536 w 288321"/>
                <a:gd name="connsiteY20" fmla="*/ 254820 h 254820"/>
                <a:gd name="connsiteX21" fmla="*/ 177394 w 288321"/>
                <a:gd name="connsiteY21" fmla="*/ 254677 h 254820"/>
                <a:gd name="connsiteX22" fmla="*/ 204197 w 288321"/>
                <a:gd name="connsiteY22" fmla="*/ 223740 h 254820"/>
                <a:gd name="connsiteX23" fmla="*/ 195272 w 288321"/>
                <a:gd name="connsiteY23" fmla="*/ 163733 h 254820"/>
                <a:gd name="connsiteX24" fmla="*/ 194243 w 288321"/>
                <a:gd name="connsiteY24" fmla="*/ 160875 h 254820"/>
                <a:gd name="connsiteX25" fmla="*/ 194672 w 288321"/>
                <a:gd name="connsiteY25" fmla="*/ 160570 h 254820"/>
                <a:gd name="connsiteX26" fmla="*/ 258699 w 288321"/>
                <a:gd name="connsiteY26" fmla="*/ 160570 h 254820"/>
                <a:gd name="connsiteX27" fmla="*/ 288322 w 288321"/>
                <a:gd name="connsiteY27" fmla="*/ 130720 h 254820"/>
                <a:gd name="connsiteX28" fmla="*/ 288322 w 288321"/>
                <a:gd name="connsiteY28" fmla="*/ 130681 h 254820"/>
                <a:gd name="connsiteX29" fmla="*/ 279083 w 288321"/>
                <a:gd name="connsiteY29" fmla="*/ 109088 h 254820"/>
                <a:gd name="connsiteX30" fmla="*/ 281559 w 288321"/>
                <a:gd name="connsiteY30" fmla="*/ 97010 h 254820"/>
                <a:gd name="connsiteX31" fmla="*/ 63903 w 288321"/>
                <a:gd name="connsiteY31" fmla="*/ 148493 h 254820"/>
                <a:gd name="connsiteX32" fmla="*/ 60093 w 288321"/>
                <a:gd name="connsiteY32" fmla="*/ 151541 h 254820"/>
                <a:gd name="connsiteX33" fmla="*/ 19050 w 288321"/>
                <a:gd name="connsiteY33" fmla="*/ 151541 h 254820"/>
                <a:gd name="connsiteX34" fmla="*/ 19050 w 288321"/>
                <a:gd name="connsiteY34" fmla="*/ 29325 h 254820"/>
                <a:gd name="connsiteX35" fmla="*/ 60007 w 288321"/>
                <a:gd name="connsiteY35" fmla="*/ 29325 h 254820"/>
                <a:gd name="connsiteX36" fmla="*/ 63913 w 288321"/>
                <a:gd name="connsiteY36" fmla="*/ 33221 h 254820"/>
                <a:gd name="connsiteX37" fmla="*/ 266157 w 288321"/>
                <a:gd name="connsiteY37" fmla="*/ 138396 h 254820"/>
                <a:gd name="connsiteX38" fmla="*/ 258699 w 288321"/>
                <a:gd name="connsiteY38" fmla="*/ 141549 h 254820"/>
                <a:gd name="connsiteX39" fmla="*/ 194681 w 288321"/>
                <a:gd name="connsiteY39" fmla="*/ 141549 h 254820"/>
                <a:gd name="connsiteX40" fmla="*/ 175079 w 288321"/>
                <a:gd name="connsiteY40" fmla="*/ 160380 h 254820"/>
                <a:gd name="connsiteX41" fmla="*/ 175079 w 288321"/>
                <a:gd name="connsiteY41" fmla="*/ 161475 h 254820"/>
                <a:gd name="connsiteX42" fmla="*/ 177336 w 288321"/>
                <a:gd name="connsiteY42" fmla="*/ 170153 h 254820"/>
                <a:gd name="connsiteX43" fmla="*/ 185156 w 288321"/>
                <a:gd name="connsiteY43" fmla="*/ 223836 h 254820"/>
                <a:gd name="connsiteX44" fmla="*/ 175574 w 288321"/>
                <a:gd name="connsiteY44" fmla="*/ 235770 h 254820"/>
                <a:gd name="connsiteX45" fmla="*/ 167326 w 288321"/>
                <a:gd name="connsiteY45" fmla="*/ 233056 h 254820"/>
                <a:gd name="connsiteX46" fmla="*/ 163820 w 288321"/>
                <a:gd name="connsiteY46" fmla="*/ 225169 h 254820"/>
                <a:gd name="connsiteX47" fmla="*/ 106842 w 288321"/>
                <a:gd name="connsiteY47" fmla="*/ 140873 h 254820"/>
                <a:gd name="connsiteX48" fmla="*/ 85401 w 288321"/>
                <a:gd name="connsiteY48" fmla="*/ 134815 h 254820"/>
                <a:gd name="connsiteX49" fmla="*/ 83048 w 288321"/>
                <a:gd name="connsiteY49" fmla="*/ 134815 h 254820"/>
                <a:gd name="connsiteX50" fmla="*/ 83048 w 288321"/>
                <a:gd name="connsiteY50" fmla="*/ 46080 h 254820"/>
                <a:gd name="connsiteX51" fmla="*/ 93716 w 288321"/>
                <a:gd name="connsiteY51" fmla="*/ 46080 h 254820"/>
                <a:gd name="connsiteX52" fmla="*/ 122882 w 288321"/>
                <a:gd name="connsiteY52" fmla="*/ 33697 h 254820"/>
                <a:gd name="connsiteX53" fmla="*/ 164392 w 288321"/>
                <a:gd name="connsiteY53" fmla="*/ 19096 h 254820"/>
                <a:gd name="connsiteX54" fmla="*/ 224342 w 288321"/>
                <a:gd name="connsiteY54" fmla="*/ 19096 h 254820"/>
                <a:gd name="connsiteX55" fmla="*/ 235601 w 288321"/>
                <a:gd name="connsiteY55" fmla="*/ 28735 h 254820"/>
                <a:gd name="connsiteX56" fmla="*/ 233105 w 288321"/>
                <a:gd name="connsiteY56" fmla="*/ 36355 h 254820"/>
                <a:gd name="connsiteX57" fmla="*/ 231324 w 288321"/>
                <a:gd name="connsiteY57" fmla="*/ 46775 h 254820"/>
                <a:gd name="connsiteX58" fmla="*/ 240563 w 288321"/>
                <a:gd name="connsiteY58" fmla="*/ 52719 h 254820"/>
                <a:gd name="connsiteX59" fmla="*/ 249450 w 288321"/>
                <a:gd name="connsiteY59" fmla="*/ 56529 h 254820"/>
                <a:gd name="connsiteX60" fmla="*/ 249574 w 288321"/>
                <a:gd name="connsiteY60" fmla="*/ 70616 h 254820"/>
                <a:gd name="connsiteX61" fmla="*/ 249394 w 288321"/>
                <a:gd name="connsiteY61" fmla="*/ 84086 h 254820"/>
                <a:gd name="connsiteX62" fmla="*/ 254165 w 288321"/>
                <a:gd name="connsiteY62" fmla="*/ 86742 h 254820"/>
                <a:gd name="connsiteX63" fmla="*/ 262509 w 288321"/>
                <a:gd name="connsiteY63" fmla="*/ 96962 h 254820"/>
                <a:gd name="connsiteX64" fmla="*/ 259166 w 288321"/>
                <a:gd name="connsiteY64" fmla="*/ 104821 h 254820"/>
                <a:gd name="connsiteX65" fmla="*/ 258648 w 288321"/>
                <a:gd name="connsiteY65" fmla="*/ 118281 h 254820"/>
                <a:gd name="connsiteX66" fmla="*/ 262528 w 288321"/>
                <a:gd name="connsiteY66" fmla="*/ 120813 h 254820"/>
                <a:gd name="connsiteX67" fmla="*/ 269272 w 288321"/>
                <a:gd name="connsiteY67" fmla="*/ 130748 h 254820"/>
                <a:gd name="connsiteX68" fmla="*/ 266157 w 288321"/>
                <a:gd name="connsiteY68" fmla="*/ 138396 h 2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1" h="254820">
                  <a:moveTo>
                    <a:pt x="281559" y="97010"/>
                  </a:moveTo>
                  <a:cubicBezTo>
                    <a:pt x="281507" y="87763"/>
                    <a:pt x="277137" y="79071"/>
                    <a:pt x="269748" y="73512"/>
                  </a:cubicBezTo>
                  <a:cubicBezTo>
                    <a:pt x="270746" y="70666"/>
                    <a:pt x="271314" y="67686"/>
                    <a:pt x="271434" y="64673"/>
                  </a:cubicBezTo>
                  <a:cubicBezTo>
                    <a:pt x="271726" y="56742"/>
                    <a:pt x="268743" y="49039"/>
                    <a:pt x="263185" y="43375"/>
                  </a:cubicBezTo>
                  <a:cubicBezTo>
                    <a:pt x="260533" y="40596"/>
                    <a:pt x="257386" y="38336"/>
                    <a:pt x="253908" y="36707"/>
                  </a:cubicBezTo>
                  <a:cubicBezTo>
                    <a:pt x="254624" y="33618"/>
                    <a:pt x="254856" y="30437"/>
                    <a:pt x="254594" y="27278"/>
                  </a:cubicBezTo>
                  <a:cubicBezTo>
                    <a:pt x="253097" y="11732"/>
                    <a:pt x="239959" y="-87"/>
                    <a:pt x="224342" y="65"/>
                  </a:cubicBezTo>
                  <a:lnTo>
                    <a:pt x="164392" y="65"/>
                  </a:lnTo>
                  <a:cubicBezTo>
                    <a:pt x="144924" y="-736"/>
                    <a:pt x="125884" y="5927"/>
                    <a:pt x="111166" y="18696"/>
                  </a:cubicBezTo>
                  <a:cubicBezTo>
                    <a:pt x="106592" y="23549"/>
                    <a:pt x="100367" y="26512"/>
                    <a:pt x="93716" y="27001"/>
                  </a:cubicBezTo>
                  <a:lnTo>
                    <a:pt x="81991" y="27001"/>
                  </a:lnTo>
                  <a:cubicBezTo>
                    <a:pt x="79224" y="17140"/>
                    <a:pt x="70250" y="10312"/>
                    <a:pt x="60007" y="10275"/>
                  </a:cubicBezTo>
                  <a:lnTo>
                    <a:pt x="0" y="10275"/>
                  </a:lnTo>
                  <a:lnTo>
                    <a:pt x="0" y="170591"/>
                  </a:lnTo>
                  <a:lnTo>
                    <a:pt x="60103" y="170591"/>
                  </a:lnTo>
                  <a:cubicBezTo>
                    <a:pt x="70360" y="170559"/>
                    <a:pt x="79347" y="163716"/>
                    <a:pt x="82105" y="153836"/>
                  </a:cubicBezTo>
                  <a:lnTo>
                    <a:pt x="85411" y="153836"/>
                  </a:lnTo>
                  <a:cubicBezTo>
                    <a:pt x="89446" y="153851"/>
                    <a:pt x="93400" y="154975"/>
                    <a:pt x="96841" y="157084"/>
                  </a:cubicBezTo>
                  <a:cubicBezTo>
                    <a:pt x="111242" y="165914"/>
                    <a:pt x="144732" y="190222"/>
                    <a:pt x="144732" y="225140"/>
                  </a:cubicBezTo>
                  <a:cubicBezTo>
                    <a:pt x="144753" y="241553"/>
                    <a:pt x="158076" y="254841"/>
                    <a:pt x="174488" y="254820"/>
                  </a:cubicBezTo>
                  <a:cubicBezTo>
                    <a:pt x="174505" y="254820"/>
                    <a:pt x="174520" y="254820"/>
                    <a:pt x="174536" y="254820"/>
                  </a:cubicBezTo>
                  <a:cubicBezTo>
                    <a:pt x="175489" y="254820"/>
                    <a:pt x="176441" y="254773"/>
                    <a:pt x="177394" y="254677"/>
                  </a:cubicBezTo>
                  <a:cubicBezTo>
                    <a:pt x="192925" y="252736"/>
                    <a:pt x="204488" y="239390"/>
                    <a:pt x="204197" y="223740"/>
                  </a:cubicBezTo>
                  <a:cubicBezTo>
                    <a:pt x="205007" y="203356"/>
                    <a:pt x="201979" y="183000"/>
                    <a:pt x="195272" y="163733"/>
                  </a:cubicBezTo>
                  <a:cubicBezTo>
                    <a:pt x="194853" y="162542"/>
                    <a:pt x="194462" y="161599"/>
                    <a:pt x="194243" y="160875"/>
                  </a:cubicBezTo>
                  <a:cubicBezTo>
                    <a:pt x="194327" y="160709"/>
                    <a:pt x="194487" y="160595"/>
                    <a:pt x="194672" y="160570"/>
                  </a:cubicBezTo>
                  <a:lnTo>
                    <a:pt x="258699" y="160570"/>
                  </a:lnTo>
                  <a:cubicBezTo>
                    <a:pt x="275122" y="160508"/>
                    <a:pt x="288385" y="147143"/>
                    <a:pt x="288322" y="130720"/>
                  </a:cubicBezTo>
                  <a:cubicBezTo>
                    <a:pt x="288322" y="130707"/>
                    <a:pt x="288322" y="130694"/>
                    <a:pt x="288322" y="130681"/>
                  </a:cubicBezTo>
                  <a:cubicBezTo>
                    <a:pt x="288339" y="122520"/>
                    <a:pt x="284998" y="114711"/>
                    <a:pt x="279083" y="109088"/>
                  </a:cubicBezTo>
                  <a:cubicBezTo>
                    <a:pt x="280730" y="105275"/>
                    <a:pt x="281574" y="101164"/>
                    <a:pt x="281559" y="97010"/>
                  </a:cubicBezTo>
                  <a:close/>
                  <a:moveTo>
                    <a:pt x="63903" y="148493"/>
                  </a:moveTo>
                  <a:cubicBezTo>
                    <a:pt x="63483" y="150263"/>
                    <a:pt x="61913" y="151520"/>
                    <a:pt x="60093" y="151541"/>
                  </a:cubicBezTo>
                  <a:lnTo>
                    <a:pt x="19050" y="151541"/>
                  </a:lnTo>
                  <a:lnTo>
                    <a:pt x="19050" y="29325"/>
                  </a:lnTo>
                  <a:lnTo>
                    <a:pt x="60007" y="29325"/>
                  </a:lnTo>
                  <a:cubicBezTo>
                    <a:pt x="62148" y="29356"/>
                    <a:pt x="63877" y="31081"/>
                    <a:pt x="63913" y="33221"/>
                  </a:cubicBezTo>
                  <a:close/>
                  <a:moveTo>
                    <a:pt x="266157" y="138396"/>
                  </a:moveTo>
                  <a:cubicBezTo>
                    <a:pt x="264194" y="140404"/>
                    <a:pt x="261507" y="141540"/>
                    <a:pt x="258699" y="141549"/>
                  </a:cubicBezTo>
                  <a:lnTo>
                    <a:pt x="194681" y="141549"/>
                  </a:lnTo>
                  <a:cubicBezTo>
                    <a:pt x="184179" y="141614"/>
                    <a:pt x="175565" y="149888"/>
                    <a:pt x="175079" y="160380"/>
                  </a:cubicBezTo>
                  <a:cubicBezTo>
                    <a:pt x="175060" y="160745"/>
                    <a:pt x="175060" y="161111"/>
                    <a:pt x="175079" y="161475"/>
                  </a:cubicBezTo>
                  <a:cubicBezTo>
                    <a:pt x="175416" y="164460"/>
                    <a:pt x="176176" y="167382"/>
                    <a:pt x="177336" y="170153"/>
                  </a:cubicBezTo>
                  <a:cubicBezTo>
                    <a:pt x="183283" y="187400"/>
                    <a:pt x="185936" y="205609"/>
                    <a:pt x="185156" y="223836"/>
                  </a:cubicBezTo>
                  <a:cubicBezTo>
                    <a:pt x="185408" y="229654"/>
                    <a:pt x="181309" y="234758"/>
                    <a:pt x="175574" y="235770"/>
                  </a:cubicBezTo>
                  <a:cubicBezTo>
                    <a:pt x="172564" y="236073"/>
                    <a:pt x="169567" y="235087"/>
                    <a:pt x="167326" y="233056"/>
                  </a:cubicBezTo>
                  <a:cubicBezTo>
                    <a:pt x="165087" y="231046"/>
                    <a:pt x="163813" y="228177"/>
                    <a:pt x="163820" y="225169"/>
                  </a:cubicBezTo>
                  <a:cubicBezTo>
                    <a:pt x="163820" y="182230"/>
                    <a:pt x="128121" y="153922"/>
                    <a:pt x="106842" y="140873"/>
                  </a:cubicBezTo>
                  <a:cubicBezTo>
                    <a:pt x="100391" y="136915"/>
                    <a:pt x="92970" y="134819"/>
                    <a:pt x="85401" y="134815"/>
                  </a:cubicBezTo>
                  <a:lnTo>
                    <a:pt x="83048" y="134815"/>
                  </a:lnTo>
                  <a:lnTo>
                    <a:pt x="83048" y="46080"/>
                  </a:lnTo>
                  <a:lnTo>
                    <a:pt x="93716" y="46080"/>
                  </a:lnTo>
                  <a:cubicBezTo>
                    <a:pt x="104631" y="45686"/>
                    <a:pt x="115017" y="41277"/>
                    <a:pt x="122882" y="33697"/>
                  </a:cubicBezTo>
                  <a:cubicBezTo>
                    <a:pt x="134244" y="23534"/>
                    <a:pt x="149169" y="18285"/>
                    <a:pt x="164392" y="19096"/>
                  </a:cubicBezTo>
                  <a:lnTo>
                    <a:pt x="224342" y="19096"/>
                  </a:lnTo>
                  <a:cubicBezTo>
                    <a:pt x="230002" y="18973"/>
                    <a:pt x="234850" y="23124"/>
                    <a:pt x="235601" y="28735"/>
                  </a:cubicBezTo>
                  <a:cubicBezTo>
                    <a:pt x="235982" y="31523"/>
                    <a:pt x="235062" y="34332"/>
                    <a:pt x="233105" y="36355"/>
                  </a:cubicBezTo>
                  <a:cubicBezTo>
                    <a:pt x="230435" y="39136"/>
                    <a:pt x="229730" y="43264"/>
                    <a:pt x="231324" y="46775"/>
                  </a:cubicBezTo>
                  <a:cubicBezTo>
                    <a:pt x="232964" y="50403"/>
                    <a:pt x="236582" y="52730"/>
                    <a:pt x="240563" y="52719"/>
                  </a:cubicBezTo>
                  <a:cubicBezTo>
                    <a:pt x="243920" y="52732"/>
                    <a:pt x="247127" y="54107"/>
                    <a:pt x="249450" y="56529"/>
                  </a:cubicBezTo>
                  <a:cubicBezTo>
                    <a:pt x="253343" y="60398"/>
                    <a:pt x="253398" y="66679"/>
                    <a:pt x="249574" y="70616"/>
                  </a:cubicBezTo>
                  <a:cubicBezTo>
                    <a:pt x="245805" y="74286"/>
                    <a:pt x="245724" y="80317"/>
                    <a:pt x="249394" y="84086"/>
                  </a:cubicBezTo>
                  <a:cubicBezTo>
                    <a:pt x="250690" y="85418"/>
                    <a:pt x="252350" y="86341"/>
                    <a:pt x="254165" y="86742"/>
                  </a:cubicBezTo>
                  <a:cubicBezTo>
                    <a:pt x="258982" y="87799"/>
                    <a:pt x="262438" y="92031"/>
                    <a:pt x="262509" y="96962"/>
                  </a:cubicBezTo>
                  <a:cubicBezTo>
                    <a:pt x="262518" y="99930"/>
                    <a:pt x="261310" y="102770"/>
                    <a:pt x="259166" y="104821"/>
                  </a:cubicBezTo>
                  <a:cubicBezTo>
                    <a:pt x="255305" y="108394"/>
                    <a:pt x="255074" y="114421"/>
                    <a:pt x="258648" y="118281"/>
                  </a:cubicBezTo>
                  <a:cubicBezTo>
                    <a:pt x="259713" y="119432"/>
                    <a:pt x="261046" y="120302"/>
                    <a:pt x="262528" y="120813"/>
                  </a:cubicBezTo>
                  <a:cubicBezTo>
                    <a:pt x="266669" y="122343"/>
                    <a:pt x="269378" y="126335"/>
                    <a:pt x="269272" y="130748"/>
                  </a:cubicBezTo>
                  <a:cubicBezTo>
                    <a:pt x="269307" y="133613"/>
                    <a:pt x="268184" y="136370"/>
                    <a:pt x="266157" y="138396"/>
                  </a:cubicBezTo>
                  <a:close/>
                </a:path>
              </a:pathLst>
            </a:custGeom>
            <a:solidFill>
              <a:schemeClr val="accent3"/>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DE5D22C-CADD-4DEF-B8A7-F94D8E8251B7}"/>
                </a:ext>
              </a:extLst>
            </p:cNvPr>
            <p:cNvSpPr/>
            <p:nvPr/>
          </p:nvSpPr>
          <p:spPr>
            <a:xfrm flipH="1">
              <a:off x="7455493" y="4693242"/>
              <a:ext cx="435896" cy="385233"/>
            </a:xfrm>
            <a:custGeom>
              <a:avLst/>
              <a:gdLst>
                <a:gd name="connsiteX0" fmla="*/ 279683 w 288323"/>
                <a:gd name="connsiteY0" fmla="*/ 103025 h 254812"/>
                <a:gd name="connsiteX1" fmla="*/ 258728 w 288323"/>
                <a:gd name="connsiteY1" fmla="*/ 94233 h 254812"/>
                <a:gd name="connsiteX2" fmla="*/ 194681 w 288323"/>
                <a:gd name="connsiteY2" fmla="*/ 94233 h 254812"/>
                <a:gd name="connsiteX3" fmla="*/ 194262 w 288323"/>
                <a:gd name="connsiteY3" fmla="*/ 93957 h 254812"/>
                <a:gd name="connsiteX4" fmla="*/ 195282 w 288323"/>
                <a:gd name="connsiteY4" fmla="*/ 91100 h 254812"/>
                <a:gd name="connsiteX5" fmla="*/ 204206 w 288323"/>
                <a:gd name="connsiteY5" fmla="*/ 31092 h 254812"/>
                <a:gd name="connsiteX6" fmla="*/ 177403 w 288323"/>
                <a:gd name="connsiteY6" fmla="*/ 145 h 254812"/>
                <a:gd name="connsiteX7" fmla="*/ 144913 w 288323"/>
                <a:gd name="connsiteY7" fmla="*/ 26806 h 254812"/>
                <a:gd name="connsiteX8" fmla="*/ 144770 w 288323"/>
                <a:gd name="connsiteY8" fmla="*/ 29673 h 254812"/>
                <a:gd name="connsiteX9" fmla="*/ 96888 w 288323"/>
                <a:gd name="connsiteY9" fmla="*/ 97739 h 254812"/>
                <a:gd name="connsiteX10" fmla="*/ 85401 w 288323"/>
                <a:gd name="connsiteY10" fmla="*/ 100968 h 254812"/>
                <a:gd name="connsiteX11" fmla="*/ 82096 w 288323"/>
                <a:gd name="connsiteY11" fmla="*/ 100968 h 254812"/>
                <a:gd name="connsiteX12" fmla="*/ 60093 w 288323"/>
                <a:gd name="connsiteY12" fmla="*/ 84223 h 254812"/>
                <a:gd name="connsiteX13" fmla="*/ 0 w 288323"/>
                <a:gd name="connsiteY13" fmla="*/ 84223 h 254812"/>
                <a:gd name="connsiteX14" fmla="*/ 0 w 288323"/>
                <a:gd name="connsiteY14" fmla="*/ 244566 h 254812"/>
                <a:gd name="connsiteX15" fmla="*/ 60007 w 288323"/>
                <a:gd name="connsiteY15" fmla="*/ 244566 h 254812"/>
                <a:gd name="connsiteX16" fmla="*/ 82010 w 288323"/>
                <a:gd name="connsiteY16" fmla="*/ 227802 h 254812"/>
                <a:gd name="connsiteX17" fmla="*/ 93726 w 288323"/>
                <a:gd name="connsiteY17" fmla="*/ 227802 h 254812"/>
                <a:gd name="connsiteX18" fmla="*/ 111176 w 288323"/>
                <a:gd name="connsiteY18" fmla="*/ 236108 h 254812"/>
                <a:gd name="connsiteX19" fmla="*/ 164392 w 288323"/>
                <a:gd name="connsiteY19" fmla="*/ 254749 h 254812"/>
                <a:gd name="connsiteX20" fmla="*/ 224342 w 288323"/>
                <a:gd name="connsiteY20" fmla="*/ 254749 h 254812"/>
                <a:gd name="connsiteX21" fmla="*/ 254594 w 288323"/>
                <a:gd name="connsiteY21" fmla="*/ 227536 h 254812"/>
                <a:gd name="connsiteX22" fmla="*/ 253908 w 288323"/>
                <a:gd name="connsiteY22" fmla="*/ 218125 h 254812"/>
                <a:gd name="connsiteX23" fmla="*/ 263195 w 288323"/>
                <a:gd name="connsiteY23" fmla="*/ 211458 h 254812"/>
                <a:gd name="connsiteX24" fmla="*/ 271434 w 288323"/>
                <a:gd name="connsiteY24" fmla="*/ 190179 h 254812"/>
                <a:gd name="connsiteX25" fmla="*/ 269748 w 288323"/>
                <a:gd name="connsiteY25" fmla="*/ 181330 h 254812"/>
                <a:gd name="connsiteX26" fmla="*/ 281559 w 288323"/>
                <a:gd name="connsiteY26" fmla="*/ 157832 h 254812"/>
                <a:gd name="connsiteX27" fmla="*/ 279035 w 288323"/>
                <a:gd name="connsiteY27" fmla="*/ 145773 h 254812"/>
                <a:gd name="connsiteX28" fmla="*/ 280041 w 288323"/>
                <a:gd name="connsiteY28" fmla="*/ 103394 h 254812"/>
                <a:gd name="connsiteX29" fmla="*/ 279683 w 288323"/>
                <a:gd name="connsiteY29" fmla="*/ 103025 h 254812"/>
                <a:gd name="connsiteX30" fmla="*/ 63903 w 288323"/>
                <a:gd name="connsiteY30" fmla="*/ 221611 h 254812"/>
                <a:gd name="connsiteX31" fmla="*/ 59998 w 288323"/>
                <a:gd name="connsiteY31" fmla="*/ 225516 h 254812"/>
                <a:gd name="connsiteX32" fmla="*/ 19050 w 288323"/>
                <a:gd name="connsiteY32" fmla="*/ 225516 h 254812"/>
                <a:gd name="connsiteX33" fmla="*/ 19050 w 288323"/>
                <a:gd name="connsiteY33" fmla="*/ 103301 h 254812"/>
                <a:gd name="connsiteX34" fmla="*/ 60103 w 288323"/>
                <a:gd name="connsiteY34" fmla="*/ 103301 h 254812"/>
                <a:gd name="connsiteX35" fmla="*/ 63913 w 288323"/>
                <a:gd name="connsiteY35" fmla="*/ 106349 h 254812"/>
                <a:gd name="connsiteX36" fmla="*/ 262538 w 288323"/>
                <a:gd name="connsiteY36" fmla="*/ 133981 h 254812"/>
                <a:gd name="connsiteX37" fmla="*/ 256634 w 288323"/>
                <a:gd name="connsiteY37" fmla="*/ 146089 h 254812"/>
                <a:gd name="connsiteX38" fmla="*/ 259166 w 288323"/>
                <a:gd name="connsiteY38" fmla="*/ 149974 h 254812"/>
                <a:gd name="connsiteX39" fmla="*/ 262509 w 288323"/>
                <a:gd name="connsiteY39" fmla="*/ 157841 h 254812"/>
                <a:gd name="connsiteX40" fmla="*/ 254165 w 288323"/>
                <a:gd name="connsiteY40" fmla="*/ 168052 h 254812"/>
                <a:gd name="connsiteX41" fmla="*/ 246908 w 288323"/>
                <a:gd name="connsiteY41" fmla="*/ 179400 h 254812"/>
                <a:gd name="connsiteX42" fmla="*/ 249574 w 288323"/>
                <a:gd name="connsiteY42" fmla="*/ 184187 h 254812"/>
                <a:gd name="connsiteX43" fmla="*/ 252432 w 288323"/>
                <a:gd name="connsiteY43" fmla="*/ 190960 h 254812"/>
                <a:gd name="connsiteX44" fmla="*/ 249479 w 288323"/>
                <a:gd name="connsiteY44" fmla="*/ 198265 h 254812"/>
                <a:gd name="connsiteX45" fmla="*/ 239763 w 288323"/>
                <a:gd name="connsiteY45" fmla="*/ 202075 h 254812"/>
                <a:gd name="connsiteX46" fmla="*/ 230220 w 288323"/>
                <a:gd name="connsiteY46" fmla="*/ 211582 h 254812"/>
                <a:gd name="connsiteX47" fmla="*/ 233096 w 288323"/>
                <a:gd name="connsiteY47" fmla="*/ 218420 h 254812"/>
                <a:gd name="connsiteX48" fmla="*/ 235601 w 288323"/>
                <a:gd name="connsiteY48" fmla="*/ 226040 h 254812"/>
                <a:gd name="connsiteX49" fmla="*/ 224342 w 288323"/>
                <a:gd name="connsiteY49" fmla="*/ 235699 h 254812"/>
                <a:gd name="connsiteX50" fmla="*/ 164392 w 288323"/>
                <a:gd name="connsiteY50" fmla="*/ 235699 h 254812"/>
                <a:gd name="connsiteX51" fmla="*/ 122873 w 288323"/>
                <a:gd name="connsiteY51" fmla="*/ 221097 h 254812"/>
                <a:gd name="connsiteX52" fmla="*/ 93716 w 288323"/>
                <a:gd name="connsiteY52" fmla="*/ 208714 h 254812"/>
                <a:gd name="connsiteX53" fmla="*/ 83048 w 288323"/>
                <a:gd name="connsiteY53" fmla="*/ 208714 h 254812"/>
                <a:gd name="connsiteX54" fmla="*/ 83048 w 288323"/>
                <a:gd name="connsiteY54" fmla="*/ 120037 h 254812"/>
                <a:gd name="connsiteX55" fmla="*/ 85401 w 288323"/>
                <a:gd name="connsiteY55" fmla="*/ 120037 h 254812"/>
                <a:gd name="connsiteX56" fmla="*/ 106842 w 288323"/>
                <a:gd name="connsiteY56" fmla="*/ 113998 h 254812"/>
                <a:gd name="connsiteX57" fmla="*/ 163820 w 288323"/>
                <a:gd name="connsiteY57" fmla="*/ 29692 h 254812"/>
                <a:gd name="connsiteX58" fmla="*/ 167316 w 288323"/>
                <a:gd name="connsiteY58" fmla="*/ 21815 h 254812"/>
                <a:gd name="connsiteX59" fmla="*/ 175574 w 288323"/>
                <a:gd name="connsiteY59" fmla="*/ 19091 h 254812"/>
                <a:gd name="connsiteX60" fmla="*/ 185156 w 288323"/>
                <a:gd name="connsiteY60" fmla="*/ 31006 h 254812"/>
                <a:gd name="connsiteX61" fmla="*/ 177336 w 288323"/>
                <a:gd name="connsiteY61" fmla="*/ 84689 h 254812"/>
                <a:gd name="connsiteX62" fmla="*/ 175079 w 288323"/>
                <a:gd name="connsiteY62" fmla="*/ 93367 h 254812"/>
                <a:gd name="connsiteX63" fmla="*/ 175079 w 288323"/>
                <a:gd name="connsiteY63" fmla="*/ 94462 h 254812"/>
                <a:gd name="connsiteX64" fmla="*/ 194681 w 288323"/>
                <a:gd name="connsiteY64" fmla="*/ 113283 h 254812"/>
                <a:gd name="connsiteX65" fmla="*/ 258699 w 288323"/>
                <a:gd name="connsiteY65" fmla="*/ 113283 h 254812"/>
                <a:gd name="connsiteX66" fmla="*/ 266157 w 288323"/>
                <a:gd name="connsiteY66" fmla="*/ 116436 h 254812"/>
                <a:gd name="connsiteX67" fmla="*/ 269272 w 288323"/>
                <a:gd name="connsiteY67" fmla="*/ 124132 h 254812"/>
                <a:gd name="connsiteX68" fmla="*/ 262538 w 288323"/>
                <a:gd name="connsiteY68" fmla="*/ 133972 h 25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3" h="254812">
                  <a:moveTo>
                    <a:pt x="279683" y="103025"/>
                  </a:moveTo>
                  <a:cubicBezTo>
                    <a:pt x="274158" y="97404"/>
                    <a:pt x="266609" y="94237"/>
                    <a:pt x="258728" y="94233"/>
                  </a:cubicBezTo>
                  <a:lnTo>
                    <a:pt x="194681" y="94233"/>
                  </a:lnTo>
                  <a:cubicBezTo>
                    <a:pt x="194504" y="94217"/>
                    <a:pt x="194347" y="94113"/>
                    <a:pt x="194262" y="93957"/>
                  </a:cubicBezTo>
                  <a:cubicBezTo>
                    <a:pt x="194491" y="93157"/>
                    <a:pt x="194872" y="92233"/>
                    <a:pt x="195282" y="91100"/>
                  </a:cubicBezTo>
                  <a:cubicBezTo>
                    <a:pt x="201991" y="71833"/>
                    <a:pt x="205019" y="51478"/>
                    <a:pt x="204206" y="31092"/>
                  </a:cubicBezTo>
                  <a:cubicBezTo>
                    <a:pt x="204494" y="15443"/>
                    <a:pt x="192934" y="2095"/>
                    <a:pt x="177403" y="145"/>
                  </a:cubicBezTo>
                  <a:cubicBezTo>
                    <a:pt x="161070" y="-1464"/>
                    <a:pt x="146523" y="10471"/>
                    <a:pt x="144913" y="26806"/>
                  </a:cubicBezTo>
                  <a:cubicBezTo>
                    <a:pt x="144820" y="27758"/>
                    <a:pt x="144772" y="28716"/>
                    <a:pt x="144770" y="29673"/>
                  </a:cubicBezTo>
                  <a:cubicBezTo>
                    <a:pt x="144770" y="64601"/>
                    <a:pt x="111281" y="88909"/>
                    <a:pt x="96888" y="97739"/>
                  </a:cubicBezTo>
                  <a:cubicBezTo>
                    <a:pt x="93430" y="99852"/>
                    <a:pt x="89455" y="100969"/>
                    <a:pt x="85401" y="100968"/>
                  </a:cubicBezTo>
                  <a:lnTo>
                    <a:pt x="82096" y="100968"/>
                  </a:lnTo>
                  <a:cubicBezTo>
                    <a:pt x="79334" y="91092"/>
                    <a:pt x="70348" y="84253"/>
                    <a:pt x="60093" y="84223"/>
                  </a:cubicBezTo>
                  <a:lnTo>
                    <a:pt x="0" y="84223"/>
                  </a:lnTo>
                  <a:lnTo>
                    <a:pt x="0" y="244566"/>
                  </a:lnTo>
                  <a:lnTo>
                    <a:pt x="60007" y="244566"/>
                  </a:lnTo>
                  <a:cubicBezTo>
                    <a:pt x="70266" y="244530"/>
                    <a:pt x="79253" y="237684"/>
                    <a:pt x="82010" y="227802"/>
                  </a:cubicBezTo>
                  <a:lnTo>
                    <a:pt x="93726" y="227802"/>
                  </a:lnTo>
                  <a:cubicBezTo>
                    <a:pt x="100376" y="228292"/>
                    <a:pt x="106602" y="231255"/>
                    <a:pt x="111176" y="236108"/>
                  </a:cubicBezTo>
                  <a:cubicBezTo>
                    <a:pt x="125890" y="248877"/>
                    <a:pt x="144926" y="255545"/>
                    <a:pt x="164392" y="254749"/>
                  </a:cubicBezTo>
                  <a:lnTo>
                    <a:pt x="224342" y="254749"/>
                  </a:lnTo>
                  <a:cubicBezTo>
                    <a:pt x="239958" y="254895"/>
                    <a:pt x="253093" y="243079"/>
                    <a:pt x="254594" y="227536"/>
                  </a:cubicBezTo>
                  <a:cubicBezTo>
                    <a:pt x="254855" y="224382"/>
                    <a:pt x="254623" y="221207"/>
                    <a:pt x="253908" y="218125"/>
                  </a:cubicBezTo>
                  <a:cubicBezTo>
                    <a:pt x="257385" y="216488"/>
                    <a:pt x="260532" y="214227"/>
                    <a:pt x="263195" y="211458"/>
                  </a:cubicBezTo>
                  <a:cubicBezTo>
                    <a:pt x="268745" y="205796"/>
                    <a:pt x="271724" y="198102"/>
                    <a:pt x="271434" y="190179"/>
                  </a:cubicBezTo>
                  <a:cubicBezTo>
                    <a:pt x="271316" y="187161"/>
                    <a:pt x="270747" y="184179"/>
                    <a:pt x="269748" y="181330"/>
                  </a:cubicBezTo>
                  <a:cubicBezTo>
                    <a:pt x="277138" y="175771"/>
                    <a:pt x="281507" y="167079"/>
                    <a:pt x="281559" y="157832"/>
                  </a:cubicBezTo>
                  <a:cubicBezTo>
                    <a:pt x="281557" y="153682"/>
                    <a:pt x="280698" y="149576"/>
                    <a:pt x="279035" y="145773"/>
                  </a:cubicBezTo>
                  <a:cubicBezTo>
                    <a:pt x="291015" y="134348"/>
                    <a:pt x="291466" y="115374"/>
                    <a:pt x="280041" y="103394"/>
                  </a:cubicBezTo>
                  <a:cubicBezTo>
                    <a:pt x="279923" y="103270"/>
                    <a:pt x="279803" y="103147"/>
                    <a:pt x="279683" y="103025"/>
                  </a:cubicBezTo>
                  <a:close/>
                  <a:moveTo>
                    <a:pt x="63903" y="221611"/>
                  </a:moveTo>
                  <a:cubicBezTo>
                    <a:pt x="63873" y="223755"/>
                    <a:pt x="62142" y="225486"/>
                    <a:pt x="59998" y="225516"/>
                  </a:cubicBezTo>
                  <a:lnTo>
                    <a:pt x="19050" y="225516"/>
                  </a:lnTo>
                  <a:lnTo>
                    <a:pt x="19050" y="103301"/>
                  </a:lnTo>
                  <a:lnTo>
                    <a:pt x="60103" y="103301"/>
                  </a:lnTo>
                  <a:cubicBezTo>
                    <a:pt x="61922" y="103322"/>
                    <a:pt x="63493" y="104579"/>
                    <a:pt x="63913" y="106349"/>
                  </a:cubicBezTo>
                  <a:close/>
                  <a:moveTo>
                    <a:pt x="262538" y="133981"/>
                  </a:moveTo>
                  <a:cubicBezTo>
                    <a:pt x="257564" y="135695"/>
                    <a:pt x="254920" y="141115"/>
                    <a:pt x="256634" y="146089"/>
                  </a:cubicBezTo>
                  <a:cubicBezTo>
                    <a:pt x="257145" y="147572"/>
                    <a:pt x="258015" y="148907"/>
                    <a:pt x="259166" y="149974"/>
                  </a:cubicBezTo>
                  <a:cubicBezTo>
                    <a:pt x="261311" y="152027"/>
                    <a:pt x="262519" y="154871"/>
                    <a:pt x="262509" y="157841"/>
                  </a:cubicBezTo>
                  <a:cubicBezTo>
                    <a:pt x="262440" y="162772"/>
                    <a:pt x="258982" y="167002"/>
                    <a:pt x="254165" y="168052"/>
                  </a:cubicBezTo>
                  <a:cubicBezTo>
                    <a:pt x="249027" y="169182"/>
                    <a:pt x="245778" y="174262"/>
                    <a:pt x="246908" y="179400"/>
                  </a:cubicBezTo>
                  <a:cubicBezTo>
                    <a:pt x="247308" y="181222"/>
                    <a:pt x="248236" y="182887"/>
                    <a:pt x="249574" y="184187"/>
                  </a:cubicBezTo>
                  <a:cubicBezTo>
                    <a:pt x="251360" y="185994"/>
                    <a:pt x="252383" y="188419"/>
                    <a:pt x="252432" y="190960"/>
                  </a:cubicBezTo>
                  <a:cubicBezTo>
                    <a:pt x="252478" y="193694"/>
                    <a:pt x="251413" y="196331"/>
                    <a:pt x="249479" y="198265"/>
                  </a:cubicBezTo>
                  <a:cubicBezTo>
                    <a:pt x="246920" y="200846"/>
                    <a:pt x="243393" y="202229"/>
                    <a:pt x="239763" y="202075"/>
                  </a:cubicBezTo>
                  <a:cubicBezTo>
                    <a:pt x="234503" y="202065"/>
                    <a:pt x="230231" y="206322"/>
                    <a:pt x="230220" y="211582"/>
                  </a:cubicBezTo>
                  <a:cubicBezTo>
                    <a:pt x="230215" y="214156"/>
                    <a:pt x="231253" y="216623"/>
                    <a:pt x="233096" y="218420"/>
                  </a:cubicBezTo>
                  <a:cubicBezTo>
                    <a:pt x="235048" y="220445"/>
                    <a:pt x="235970" y="223251"/>
                    <a:pt x="235601" y="226040"/>
                  </a:cubicBezTo>
                  <a:cubicBezTo>
                    <a:pt x="234859" y="231659"/>
                    <a:pt x="230009" y="235821"/>
                    <a:pt x="224342" y="235699"/>
                  </a:cubicBezTo>
                  <a:lnTo>
                    <a:pt x="164392" y="235699"/>
                  </a:lnTo>
                  <a:cubicBezTo>
                    <a:pt x="149166" y="236512"/>
                    <a:pt x="134238" y="231262"/>
                    <a:pt x="122873" y="221097"/>
                  </a:cubicBezTo>
                  <a:cubicBezTo>
                    <a:pt x="115010" y="213520"/>
                    <a:pt x="104628" y="209111"/>
                    <a:pt x="93716" y="208714"/>
                  </a:cubicBezTo>
                  <a:lnTo>
                    <a:pt x="83048" y="208714"/>
                  </a:lnTo>
                  <a:lnTo>
                    <a:pt x="83048" y="120037"/>
                  </a:lnTo>
                  <a:lnTo>
                    <a:pt x="85401" y="120037"/>
                  </a:lnTo>
                  <a:cubicBezTo>
                    <a:pt x="92968" y="120038"/>
                    <a:pt x="100388" y="117948"/>
                    <a:pt x="106842" y="113998"/>
                  </a:cubicBezTo>
                  <a:cubicBezTo>
                    <a:pt x="128121" y="100949"/>
                    <a:pt x="163820" y="72640"/>
                    <a:pt x="163820" y="29692"/>
                  </a:cubicBezTo>
                  <a:cubicBezTo>
                    <a:pt x="163812" y="26689"/>
                    <a:pt x="165083" y="23824"/>
                    <a:pt x="167316" y="21815"/>
                  </a:cubicBezTo>
                  <a:cubicBezTo>
                    <a:pt x="169566" y="19790"/>
                    <a:pt x="172562" y="18802"/>
                    <a:pt x="175574" y="19091"/>
                  </a:cubicBezTo>
                  <a:cubicBezTo>
                    <a:pt x="181298" y="20110"/>
                    <a:pt x="185389" y="25198"/>
                    <a:pt x="185156" y="31006"/>
                  </a:cubicBezTo>
                  <a:cubicBezTo>
                    <a:pt x="185934" y="49233"/>
                    <a:pt x="183281" y="67442"/>
                    <a:pt x="177336" y="84689"/>
                  </a:cubicBezTo>
                  <a:cubicBezTo>
                    <a:pt x="176176" y="87460"/>
                    <a:pt x="175416" y="90381"/>
                    <a:pt x="175079" y="93367"/>
                  </a:cubicBezTo>
                  <a:cubicBezTo>
                    <a:pt x="175060" y="93731"/>
                    <a:pt x="175060" y="94097"/>
                    <a:pt x="175079" y="94462"/>
                  </a:cubicBezTo>
                  <a:cubicBezTo>
                    <a:pt x="175566" y="104952"/>
                    <a:pt x="184181" y="113223"/>
                    <a:pt x="194681" y="113283"/>
                  </a:cubicBezTo>
                  <a:lnTo>
                    <a:pt x="258699" y="113283"/>
                  </a:lnTo>
                  <a:cubicBezTo>
                    <a:pt x="261507" y="113292"/>
                    <a:pt x="264194" y="114428"/>
                    <a:pt x="266157" y="116436"/>
                  </a:cubicBezTo>
                  <a:cubicBezTo>
                    <a:pt x="268189" y="118478"/>
                    <a:pt x="269311" y="121252"/>
                    <a:pt x="269272" y="124132"/>
                  </a:cubicBezTo>
                  <a:cubicBezTo>
                    <a:pt x="269359" y="128514"/>
                    <a:pt x="266653" y="132467"/>
                    <a:pt x="262538" y="133972"/>
                  </a:cubicBezTo>
                  <a:close/>
                </a:path>
              </a:pathLst>
            </a:custGeom>
            <a:solidFill>
              <a:schemeClr val="accent3"/>
            </a:solidFill>
            <a:ln w="9525" cap="flat">
              <a:noFill/>
              <a:prstDash val="solid"/>
              <a:miter/>
            </a:ln>
          </p:spPr>
          <p:txBody>
            <a:bodyPr rtlCol="0" anchor="ctr"/>
            <a:lstStyle/>
            <a:p>
              <a:endParaRPr lang="en-US" dirty="0"/>
            </a:p>
          </p:txBody>
        </p:sp>
      </p:grpSp>
      <p:sp>
        <p:nvSpPr>
          <p:cNvPr id="3" name="TextBox 2">
            <a:extLst>
              <a:ext uri="{FF2B5EF4-FFF2-40B4-BE49-F238E27FC236}">
                <a16:creationId xmlns:a16="http://schemas.microsoft.com/office/drawing/2014/main" id="{BBAF4D81-2E65-434C-8866-E742C1798C94}"/>
              </a:ext>
            </a:extLst>
          </p:cNvPr>
          <p:cNvSpPr txBox="1"/>
          <p:nvPr/>
        </p:nvSpPr>
        <p:spPr>
          <a:xfrm>
            <a:off x="3646848" y="2114833"/>
            <a:ext cx="1911743" cy="461665"/>
          </a:xfrm>
          <a:prstGeom prst="rect">
            <a:avLst/>
          </a:prstGeom>
          <a:noFill/>
        </p:spPr>
        <p:txBody>
          <a:bodyPr wrap="square" rtlCol="0">
            <a:spAutoFit/>
          </a:bodyPr>
          <a:lstStyle/>
          <a:p>
            <a:pPr algn="l">
              <a:buClr>
                <a:srgbClr val="008CCF"/>
              </a:buClr>
            </a:pPr>
            <a:r>
              <a:rPr lang="en-US" sz="2400" dirty="0"/>
              <a:t>Number </a:t>
            </a:r>
          </a:p>
        </p:txBody>
      </p:sp>
      <p:sp>
        <p:nvSpPr>
          <p:cNvPr id="16" name="TextBox 15">
            <a:extLst>
              <a:ext uri="{FF2B5EF4-FFF2-40B4-BE49-F238E27FC236}">
                <a16:creationId xmlns:a16="http://schemas.microsoft.com/office/drawing/2014/main" id="{9CC5EB1D-C4BC-47CA-A83C-E7129A7F9BDC}"/>
              </a:ext>
            </a:extLst>
          </p:cNvPr>
          <p:cNvSpPr txBox="1"/>
          <p:nvPr/>
        </p:nvSpPr>
        <p:spPr>
          <a:xfrm>
            <a:off x="3646848" y="2758572"/>
            <a:ext cx="2287730" cy="830997"/>
          </a:xfrm>
          <a:prstGeom prst="rect">
            <a:avLst/>
          </a:prstGeom>
          <a:noFill/>
        </p:spPr>
        <p:txBody>
          <a:bodyPr wrap="square" rtlCol="0">
            <a:spAutoFit/>
          </a:bodyPr>
          <a:lstStyle/>
          <a:p>
            <a:pPr algn="l">
              <a:buClr>
                <a:srgbClr val="008CCF"/>
              </a:buClr>
            </a:pPr>
            <a:r>
              <a:rPr lang="en-US" sz="2400" dirty="0"/>
              <a:t>Positive or Zero integer </a:t>
            </a:r>
          </a:p>
        </p:txBody>
      </p:sp>
      <p:sp>
        <p:nvSpPr>
          <p:cNvPr id="17" name="TextBox 16">
            <a:extLst>
              <a:ext uri="{FF2B5EF4-FFF2-40B4-BE49-F238E27FC236}">
                <a16:creationId xmlns:a16="http://schemas.microsoft.com/office/drawing/2014/main" id="{BFD3141D-FD60-4528-912C-831E6EBABAB8}"/>
              </a:ext>
            </a:extLst>
          </p:cNvPr>
          <p:cNvSpPr txBox="1"/>
          <p:nvPr/>
        </p:nvSpPr>
        <p:spPr>
          <a:xfrm>
            <a:off x="3646848" y="3686114"/>
            <a:ext cx="1911743" cy="461665"/>
          </a:xfrm>
          <a:prstGeom prst="rect">
            <a:avLst/>
          </a:prstGeom>
          <a:noFill/>
        </p:spPr>
        <p:txBody>
          <a:bodyPr wrap="square" rtlCol="0">
            <a:spAutoFit/>
          </a:bodyPr>
          <a:lstStyle/>
          <a:p>
            <a:pPr algn="l">
              <a:buClr>
                <a:srgbClr val="008CCF"/>
              </a:buClr>
            </a:pPr>
            <a:r>
              <a:rPr lang="en-US" sz="2400" dirty="0"/>
              <a:t>Date </a:t>
            </a:r>
          </a:p>
        </p:txBody>
      </p:sp>
      <p:sp>
        <p:nvSpPr>
          <p:cNvPr id="18" name="TextBox 17">
            <a:extLst>
              <a:ext uri="{FF2B5EF4-FFF2-40B4-BE49-F238E27FC236}">
                <a16:creationId xmlns:a16="http://schemas.microsoft.com/office/drawing/2014/main" id="{ECDB2EC6-B48C-4DE5-A0E1-7B0A0EE4CD0C}"/>
              </a:ext>
            </a:extLst>
          </p:cNvPr>
          <p:cNvSpPr txBox="1"/>
          <p:nvPr/>
        </p:nvSpPr>
        <p:spPr>
          <a:xfrm>
            <a:off x="3646848" y="4396227"/>
            <a:ext cx="1911743" cy="461665"/>
          </a:xfrm>
          <a:prstGeom prst="rect">
            <a:avLst/>
          </a:prstGeom>
          <a:noFill/>
        </p:spPr>
        <p:txBody>
          <a:bodyPr wrap="square" rtlCol="0">
            <a:spAutoFit/>
          </a:bodyPr>
          <a:lstStyle/>
          <a:p>
            <a:pPr algn="l">
              <a:buClr>
                <a:srgbClr val="008CCF"/>
              </a:buClr>
            </a:pPr>
            <a:r>
              <a:rPr lang="en-US" sz="2400" dirty="0"/>
              <a:t>Yes/No </a:t>
            </a:r>
          </a:p>
        </p:txBody>
      </p:sp>
      <p:sp>
        <p:nvSpPr>
          <p:cNvPr id="19" name="TextBox 18">
            <a:extLst>
              <a:ext uri="{FF2B5EF4-FFF2-40B4-BE49-F238E27FC236}">
                <a16:creationId xmlns:a16="http://schemas.microsoft.com/office/drawing/2014/main" id="{7E1E4C00-5427-4360-944C-675221B16DA9}"/>
              </a:ext>
            </a:extLst>
          </p:cNvPr>
          <p:cNvSpPr txBox="1"/>
          <p:nvPr/>
        </p:nvSpPr>
        <p:spPr>
          <a:xfrm>
            <a:off x="3646848" y="5092219"/>
            <a:ext cx="1911743" cy="461665"/>
          </a:xfrm>
          <a:prstGeom prst="rect">
            <a:avLst/>
          </a:prstGeom>
          <a:noFill/>
        </p:spPr>
        <p:txBody>
          <a:bodyPr wrap="square" rtlCol="0">
            <a:spAutoFit/>
          </a:bodyPr>
          <a:lstStyle/>
          <a:p>
            <a:pPr algn="l">
              <a:buClr>
                <a:srgbClr val="008CCF"/>
              </a:buClr>
            </a:pPr>
            <a:r>
              <a:rPr lang="en-US" sz="2400" dirty="0"/>
              <a:t>Text</a:t>
            </a:r>
          </a:p>
        </p:txBody>
      </p:sp>
      <p:cxnSp>
        <p:nvCxnSpPr>
          <p:cNvPr id="21" name="Straight Arrow Connector 20">
            <a:extLst>
              <a:ext uri="{FF2B5EF4-FFF2-40B4-BE49-F238E27FC236}">
                <a16:creationId xmlns:a16="http://schemas.microsoft.com/office/drawing/2014/main" id="{6808E2AB-2F5F-480C-95F4-15B5C6787153}"/>
              </a:ext>
            </a:extLst>
          </p:cNvPr>
          <p:cNvCxnSpPr>
            <a:cxnSpLocks/>
          </p:cNvCxnSpPr>
          <p:nvPr/>
        </p:nvCxnSpPr>
        <p:spPr>
          <a:xfrm flipV="1">
            <a:off x="5543552" y="2345665"/>
            <a:ext cx="1479885"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9CE1D0C-B00A-43A1-A100-B892ADEA5DFC}"/>
              </a:ext>
            </a:extLst>
          </p:cNvPr>
          <p:cNvSpPr txBox="1"/>
          <p:nvPr/>
        </p:nvSpPr>
        <p:spPr>
          <a:xfrm>
            <a:off x="7206918" y="2114833"/>
            <a:ext cx="1743301" cy="461663"/>
          </a:xfrm>
          <a:prstGeom prst="rect">
            <a:avLst/>
          </a:prstGeom>
          <a:noFill/>
        </p:spPr>
        <p:txBody>
          <a:bodyPr wrap="square" rtlCol="0">
            <a:spAutoFit/>
          </a:bodyPr>
          <a:lstStyle/>
          <a:p>
            <a:pPr algn="l">
              <a:buClr>
                <a:srgbClr val="008CCF"/>
              </a:buClr>
            </a:pPr>
            <a:r>
              <a:rPr lang="en-US" sz="2400" dirty="0"/>
              <a:t>453.32</a:t>
            </a:r>
          </a:p>
        </p:txBody>
      </p:sp>
      <p:sp>
        <p:nvSpPr>
          <p:cNvPr id="23" name="TextBox 22">
            <a:extLst>
              <a:ext uri="{FF2B5EF4-FFF2-40B4-BE49-F238E27FC236}">
                <a16:creationId xmlns:a16="http://schemas.microsoft.com/office/drawing/2014/main" id="{7FEF8746-41E4-4AD4-AD8E-A43220407F01}"/>
              </a:ext>
            </a:extLst>
          </p:cNvPr>
          <p:cNvSpPr txBox="1"/>
          <p:nvPr/>
        </p:nvSpPr>
        <p:spPr>
          <a:xfrm>
            <a:off x="7206918" y="2940758"/>
            <a:ext cx="1618245" cy="461663"/>
          </a:xfrm>
          <a:prstGeom prst="rect">
            <a:avLst/>
          </a:prstGeom>
          <a:noFill/>
        </p:spPr>
        <p:txBody>
          <a:bodyPr wrap="square" rtlCol="0">
            <a:spAutoFit/>
          </a:bodyPr>
          <a:lstStyle/>
          <a:p>
            <a:pPr algn="l">
              <a:buClr>
                <a:srgbClr val="008CCF"/>
              </a:buClr>
            </a:pPr>
            <a:r>
              <a:rPr lang="en-US" sz="2400" dirty="0"/>
              <a:t>5</a:t>
            </a:r>
          </a:p>
        </p:txBody>
      </p:sp>
      <p:cxnSp>
        <p:nvCxnSpPr>
          <p:cNvPr id="24" name="Straight Arrow Connector 23">
            <a:extLst>
              <a:ext uri="{FF2B5EF4-FFF2-40B4-BE49-F238E27FC236}">
                <a16:creationId xmlns:a16="http://schemas.microsoft.com/office/drawing/2014/main" id="{315CE71C-9A23-4026-A223-9BA923FFDE1D}"/>
              </a:ext>
            </a:extLst>
          </p:cNvPr>
          <p:cNvCxnSpPr>
            <a:cxnSpLocks/>
          </p:cNvCxnSpPr>
          <p:nvPr/>
        </p:nvCxnSpPr>
        <p:spPr>
          <a:xfrm flipV="1">
            <a:off x="5543552" y="3171590"/>
            <a:ext cx="1479885"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9BA6C3-599B-473C-B3B6-FCE372C73CE1}"/>
              </a:ext>
            </a:extLst>
          </p:cNvPr>
          <p:cNvCxnSpPr>
            <a:cxnSpLocks/>
          </p:cNvCxnSpPr>
          <p:nvPr/>
        </p:nvCxnSpPr>
        <p:spPr>
          <a:xfrm flipV="1">
            <a:off x="5543552" y="3916946"/>
            <a:ext cx="1479885"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67F456-02F9-4591-8253-C571921BAB69}"/>
              </a:ext>
            </a:extLst>
          </p:cNvPr>
          <p:cNvCxnSpPr>
            <a:cxnSpLocks/>
          </p:cNvCxnSpPr>
          <p:nvPr/>
        </p:nvCxnSpPr>
        <p:spPr>
          <a:xfrm flipV="1">
            <a:off x="5543552" y="4614476"/>
            <a:ext cx="1479885"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E16CB14-9D20-419F-B559-9A1A1AC26A9F}"/>
              </a:ext>
            </a:extLst>
          </p:cNvPr>
          <p:cNvCxnSpPr>
            <a:cxnSpLocks/>
          </p:cNvCxnSpPr>
          <p:nvPr/>
        </p:nvCxnSpPr>
        <p:spPr>
          <a:xfrm flipV="1">
            <a:off x="5543552" y="5321375"/>
            <a:ext cx="1479885"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504C89-C92A-4C13-8BD1-9EDDF0FBA128}"/>
              </a:ext>
            </a:extLst>
          </p:cNvPr>
          <p:cNvSpPr txBox="1"/>
          <p:nvPr/>
        </p:nvSpPr>
        <p:spPr>
          <a:xfrm>
            <a:off x="7206918" y="3683594"/>
            <a:ext cx="2165806" cy="461665"/>
          </a:xfrm>
          <a:prstGeom prst="rect">
            <a:avLst/>
          </a:prstGeom>
          <a:noFill/>
        </p:spPr>
        <p:txBody>
          <a:bodyPr wrap="square" rtlCol="0">
            <a:spAutoFit/>
          </a:bodyPr>
          <a:lstStyle/>
          <a:p>
            <a:pPr algn="l">
              <a:buClr>
                <a:srgbClr val="008CCF"/>
              </a:buClr>
            </a:pPr>
            <a:r>
              <a:rPr lang="en-US" sz="2400" dirty="0"/>
              <a:t>August 27</a:t>
            </a:r>
            <a:r>
              <a:rPr lang="en-US" sz="2400" baseline="30000" dirty="0"/>
              <a:t>th</a:t>
            </a:r>
            <a:r>
              <a:rPr lang="en-US" sz="2400" dirty="0"/>
              <a:t> </a:t>
            </a:r>
          </a:p>
        </p:txBody>
      </p:sp>
      <p:sp>
        <p:nvSpPr>
          <p:cNvPr id="29" name="TextBox 28">
            <a:extLst>
              <a:ext uri="{FF2B5EF4-FFF2-40B4-BE49-F238E27FC236}">
                <a16:creationId xmlns:a16="http://schemas.microsoft.com/office/drawing/2014/main" id="{75713509-BCF6-4589-802F-D0A7FCAC1BC4}"/>
              </a:ext>
            </a:extLst>
          </p:cNvPr>
          <p:cNvSpPr txBox="1"/>
          <p:nvPr/>
        </p:nvSpPr>
        <p:spPr>
          <a:xfrm>
            <a:off x="7206918" y="4380185"/>
            <a:ext cx="1618245" cy="461663"/>
          </a:xfrm>
          <a:prstGeom prst="rect">
            <a:avLst/>
          </a:prstGeom>
          <a:noFill/>
        </p:spPr>
        <p:txBody>
          <a:bodyPr wrap="square" rtlCol="0">
            <a:spAutoFit/>
          </a:bodyPr>
          <a:lstStyle/>
          <a:p>
            <a:pPr algn="l">
              <a:buClr>
                <a:srgbClr val="008CCF"/>
              </a:buClr>
            </a:pPr>
            <a:r>
              <a:rPr lang="en-US" sz="2400" dirty="0"/>
              <a:t>Yes</a:t>
            </a:r>
          </a:p>
        </p:txBody>
      </p:sp>
      <p:sp>
        <p:nvSpPr>
          <p:cNvPr id="30" name="TextBox 29">
            <a:extLst>
              <a:ext uri="{FF2B5EF4-FFF2-40B4-BE49-F238E27FC236}">
                <a16:creationId xmlns:a16="http://schemas.microsoft.com/office/drawing/2014/main" id="{C813BE00-0CCA-4B8C-9810-E50337FB9E82}"/>
              </a:ext>
            </a:extLst>
          </p:cNvPr>
          <p:cNvSpPr txBox="1"/>
          <p:nvPr/>
        </p:nvSpPr>
        <p:spPr>
          <a:xfrm>
            <a:off x="7164290" y="4941940"/>
            <a:ext cx="3321745" cy="830997"/>
          </a:xfrm>
          <a:prstGeom prst="rect">
            <a:avLst/>
          </a:prstGeom>
          <a:noFill/>
        </p:spPr>
        <p:txBody>
          <a:bodyPr wrap="square" rtlCol="0">
            <a:spAutoFit/>
          </a:bodyPr>
          <a:lstStyle/>
          <a:p>
            <a:pPr algn="l">
              <a:buClr>
                <a:srgbClr val="008CCF"/>
              </a:buClr>
            </a:pPr>
            <a:r>
              <a:rPr lang="en-US" sz="2400" dirty="0"/>
              <a:t>Notes related to facility assessment</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spd="slow" advTm="18768">
        <p159:morph option="byObject"/>
      </p:transition>
    </mc:Choice>
    <mc:Fallback xmlns="">
      <p:transition spd="slow" advTm="187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250"/>
                                        <p:tgtEl>
                                          <p:spTgt spid="2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5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250"/>
                                        <p:tgtEl>
                                          <p:spTgt spid="24"/>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25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250"/>
                                        <p:tgtEl>
                                          <p:spTgt spid="25"/>
                                        </p:tgtEl>
                                      </p:cBhvr>
                                    </p:animEffect>
                                  </p:childTnLst>
                                </p:cTn>
                              </p:par>
                            </p:childTnLst>
                          </p:cTn>
                        </p:par>
                        <p:par>
                          <p:cTn id="38" fill="hold">
                            <p:stCondLst>
                              <p:cond delay="75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25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250"/>
                                        <p:tgtEl>
                                          <p:spTgt spid="26"/>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25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250"/>
                                        <p:tgtEl>
                                          <p:spTgt spid="27"/>
                                        </p:tgtEl>
                                      </p:cBhvr>
                                    </p:animEffect>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8" grpId="0"/>
      <p:bldP spid="19" grpId="0"/>
      <p:bldP spid="22" grpId="0"/>
      <p:bldP spid="23"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a:r>
              <a:rPr lang="en-US" dirty="0"/>
              <a:t>Data entered needs to match the value type</a:t>
            </a:r>
          </a:p>
        </p:txBody>
      </p:sp>
      <p:grpSp>
        <p:nvGrpSpPr>
          <p:cNvPr id="41" name="Group 40">
            <a:extLst>
              <a:ext uri="{FF2B5EF4-FFF2-40B4-BE49-F238E27FC236}">
                <a16:creationId xmlns:a16="http://schemas.microsoft.com/office/drawing/2014/main" id="{171721E9-ABD2-4741-990D-474FB43D6B01}"/>
              </a:ext>
            </a:extLst>
          </p:cNvPr>
          <p:cNvGrpSpPr/>
          <p:nvPr/>
        </p:nvGrpSpPr>
        <p:grpSpPr>
          <a:xfrm>
            <a:off x="3358769" y="1866900"/>
            <a:ext cx="5474462" cy="3289572"/>
            <a:chOff x="2133600" y="2296689"/>
            <a:chExt cx="3770701" cy="2265792"/>
          </a:xfrm>
        </p:grpSpPr>
        <p:sp>
          <p:nvSpPr>
            <p:cNvPr id="36" name="Freeform: Shape 35">
              <a:extLst>
                <a:ext uri="{FF2B5EF4-FFF2-40B4-BE49-F238E27FC236}">
                  <a16:creationId xmlns:a16="http://schemas.microsoft.com/office/drawing/2014/main" id="{9D35CA9C-C32A-447B-8BD7-13749F2BF8B8}"/>
                </a:ext>
              </a:extLst>
            </p:cNvPr>
            <p:cNvSpPr/>
            <p:nvPr/>
          </p:nvSpPr>
          <p:spPr>
            <a:xfrm>
              <a:off x="2496012" y="2296689"/>
              <a:ext cx="3029313" cy="2073152"/>
            </a:xfrm>
            <a:custGeom>
              <a:avLst/>
              <a:gdLst>
                <a:gd name="connsiteX0" fmla="*/ 54940 w 3029313"/>
                <a:gd name="connsiteY0" fmla="*/ -231 h 2073152"/>
                <a:gd name="connsiteX1" fmla="*/ 2974321 w 3029313"/>
                <a:gd name="connsiteY1" fmla="*/ -231 h 2073152"/>
                <a:gd name="connsiteX2" fmla="*/ 3029287 w 3029313"/>
                <a:gd name="connsiteY2" fmla="*/ 54736 h 2073152"/>
                <a:gd name="connsiteX3" fmla="*/ 3029287 w 3029313"/>
                <a:gd name="connsiteY3" fmla="*/ 2017955 h 2073152"/>
                <a:gd name="connsiteX4" fmla="*/ 2974321 w 3029313"/>
                <a:gd name="connsiteY4" fmla="*/ 2072922 h 2073152"/>
                <a:gd name="connsiteX5" fmla="*/ 54940 w 3029313"/>
                <a:gd name="connsiteY5" fmla="*/ 2072922 h 2073152"/>
                <a:gd name="connsiteX6" fmla="*/ -26 w 3029313"/>
                <a:gd name="connsiteY6" fmla="*/ 2017955 h 2073152"/>
                <a:gd name="connsiteX7" fmla="*/ -26 w 3029313"/>
                <a:gd name="connsiteY7" fmla="*/ 54882 h 2073152"/>
                <a:gd name="connsiteX8" fmla="*/ 54940 w 3029313"/>
                <a:gd name="connsiteY8" fmla="*/ -231 h 20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9313" h="2073152">
                  <a:moveTo>
                    <a:pt x="54940" y="-231"/>
                  </a:moveTo>
                  <a:lnTo>
                    <a:pt x="2974321" y="-231"/>
                  </a:lnTo>
                  <a:cubicBezTo>
                    <a:pt x="3004611" y="-70"/>
                    <a:pt x="3029126" y="24445"/>
                    <a:pt x="3029287" y="54736"/>
                  </a:cubicBezTo>
                  <a:lnTo>
                    <a:pt x="3029287" y="2017955"/>
                  </a:lnTo>
                  <a:cubicBezTo>
                    <a:pt x="3029108" y="2048238"/>
                    <a:pt x="3004604" y="2072742"/>
                    <a:pt x="2974321" y="2072922"/>
                  </a:cubicBezTo>
                  <a:lnTo>
                    <a:pt x="54940" y="2072922"/>
                  </a:lnTo>
                  <a:cubicBezTo>
                    <a:pt x="24658" y="2072742"/>
                    <a:pt x="154" y="2048238"/>
                    <a:pt x="-26" y="2017955"/>
                  </a:cubicBezTo>
                  <a:lnTo>
                    <a:pt x="-26" y="54882"/>
                  </a:lnTo>
                  <a:cubicBezTo>
                    <a:pt x="73" y="24544"/>
                    <a:pt x="24603" y="-51"/>
                    <a:pt x="54940" y="-231"/>
                  </a:cubicBezTo>
                  <a:close/>
                </a:path>
              </a:pathLst>
            </a:custGeom>
            <a:solidFill>
              <a:srgbClr val="093371"/>
            </a:solidFill>
            <a:ln w="3656"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5CAED0C-076E-4915-AD16-BAA3A004EDAA}"/>
                </a:ext>
              </a:extLst>
            </p:cNvPr>
            <p:cNvSpPr/>
            <p:nvPr/>
          </p:nvSpPr>
          <p:spPr>
            <a:xfrm>
              <a:off x="2610965" y="2412962"/>
              <a:ext cx="2817839" cy="1855631"/>
            </a:xfrm>
            <a:custGeom>
              <a:avLst/>
              <a:gdLst>
                <a:gd name="connsiteX0" fmla="*/ 31342 w 2817839"/>
                <a:gd name="connsiteY0" fmla="*/ -231 h 1855631"/>
                <a:gd name="connsiteX1" fmla="*/ 2786446 w 2817839"/>
                <a:gd name="connsiteY1" fmla="*/ -231 h 1855631"/>
                <a:gd name="connsiteX2" fmla="*/ 2817813 w 2817839"/>
                <a:gd name="connsiteY2" fmla="*/ 31357 h 1855631"/>
                <a:gd name="connsiteX3" fmla="*/ 2817813 w 2817839"/>
                <a:gd name="connsiteY3" fmla="*/ 31393 h 1855631"/>
                <a:gd name="connsiteX4" fmla="*/ 2817813 w 2817839"/>
                <a:gd name="connsiteY4" fmla="*/ 1823777 h 1855631"/>
                <a:gd name="connsiteX5" fmla="*/ 2786482 w 2817839"/>
                <a:gd name="connsiteY5" fmla="*/ 1855401 h 1855631"/>
                <a:gd name="connsiteX6" fmla="*/ 2786446 w 2817839"/>
                <a:gd name="connsiteY6" fmla="*/ 1855401 h 1855631"/>
                <a:gd name="connsiteX7" fmla="*/ 31342 w 2817839"/>
                <a:gd name="connsiteY7" fmla="*/ 1855401 h 1855631"/>
                <a:gd name="connsiteX8" fmla="*/ -26 w 2817839"/>
                <a:gd name="connsiteY8" fmla="*/ 1823814 h 1855631"/>
                <a:gd name="connsiteX9" fmla="*/ -26 w 2817839"/>
                <a:gd name="connsiteY9" fmla="*/ 1823777 h 1855631"/>
                <a:gd name="connsiteX10" fmla="*/ -26 w 2817839"/>
                <a:gd name="connsiteY10" fmla="*/ 31393 h 1855631"/>
                <a:gd name="connsiteX11" fmla="*/ 31305 w 2817839"/>
                <a:gd name="connsiteY11" fmla="*/ -231 h 1855631"/>
                <a:gd name="connsiteX12" fmla="*/ 31342 w 2817839"/>
                <a:gd name="connsiteY12" fmla="*/ -231 h 185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7839" h="1855631">
                  <a:moveTo>
                    <a:pt x="31342" y="-231"/>
                  </a:moveTo>
                  <a:lnTo>
                    <a:pt x="2786446" y="-231"/>
                  </a:lnTo>
                  <a:cubicBezTo>
                    <a:pt x="2803830" y="-169"/>
                    <a:pt x="2817875" y="13973"/>
                    <a:pt x="2817813" y="31357"/>
                  </a:cubicBezTo>
                  <a:cubicBezTo>
                    <a:pt x="2817813" y="31368"/>
                    <a:pt x="2817813" y="31382"/>
                    <a:pt x="2817813" y="31393"/>
                  </a:cubicBezTo>
                  <a:lnTo>
                    <a:pt x="2817813" y="1823777"/>
                  </a:lnTo>
                  <a:cubicBezTo>
                    <a:pt x="2817894" y="1841161"/>
                    <a:pt x="2803866" y="1855320"/>
                    <a:pt x="2786482" y="1855401"/>
                  </a:cubicBezTo>
                  <a:cubicBezTo>
                    <a:pt x="2786471" y="1855401"/>
                    <a:pt x="2786456" y="1855401"/>
                    <a:pt x="2786446" y="1855401"/>
                  </a:cubicBezTo>
                  <a:lnTo>
                    <a:pt x="31342" y="1855401"/>
                  </a:lnTo>
                  <a:cubicBezTo>
                    <a:pt x="13958" y="1855339"/>
                    <a:pt x="-88" y="1841198"/>
                    <a:pt x="-26" y="1823814"/>
                  </a:cubicBezTo>
                  <a:cubicBezTo>
                    <a:pt x="-26" y="1823802"/>
                    <a:pt x="-26" y="1823788"/>
                    <a:pt x="-26" y="1823777"/>
                  </a:cubicBezTo>
                  <a:lnTo>
                    <a:pt x="-26" y="31393"/>
                  </a:lnTo>
                  <a:cubicBezTo>
                    <a:pt x="-106" y="14009"/>
                    <a:pt x="13921" y="-150"/>
                    <a:pt x="31305" y="-231"/>
                  </a:cubicBezTo>
                  <a:cubicBezTo>
                    <a:pt x="31316" y="-231"/>
                    <a:pt x="31331" y="-231"/>
                    <a:pt x="31342" y="-231"/>
                  </a:cubicBezTo>
                  <a:close/>
                </a:path>
              </a:pathLst>
            </a:custGeom>
            <a:solidFill>
              <a:srgbClr val="FFFFFF"/>
            </a:solidFill>
            <a:ln w="3656"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735682-4260-4C5C-AB89-0890163335A0}"/>
                </a:ext>
              </a:extLst>
            </p:cNvPr>
            <p:cNvSpPr/>
            <p:nvPr/>
          </p:nvSpPr>
          <p:spPr>
            <a:xfrm rot="21573000">
              <a:off x="3987585" y="2331003"/>
              <a:ext cx="47197" cy="47197"/>
            </a:xfrm>
            <a:custGeom>
              <a:avLst/>
              <a:gdLst>
                <a:gd name="connsiteX0" fmla="*/ 47172 w 47197"/>
                <a:gd name="connsiteY0" fmla="*/ 23368 h 47197"/>
                <a:gd name="connsiteX1" fmla="*/ 23573 w 47197"/>
                <a:gd name="connsiteY1" fmla="*/ 46967 h 47197"/>
                <a:gd name="connsiteX2" fmla="*/ -26 w 47197"/>
                <a:gd name="connsiteY2" fmla="*/ 23368 h 47197"/>
                <a:gd name="connsiteX3" fmla="*/ 23573 w 47197"/>
                <a:gd name="connsiteY3" fmla="*/ -231 h 47197"/>
                <a:gd name="connsiteX4" fmla="*/ 47172 w 47197"/>
                <a:gd name="connsiteY4" fmla="*/ 23368 h 47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97" h="47197">
                  <a:moveTo>
                    <a:pt x="47172" y="23368"/>
                  </a:moveTo>
                  <a:cubicBezTo>
                    <a:pt x="47172" y="36401"/>
                    <a:pt x="36606" y="46967"/>
                    <a:pt x="23573" y="46967"/>
                  </a:cubicBezTo>
                  <a:cubicBezTo>
                    <a:pt x="10540" y="46967"/>
                    <a:pt x="-26" y="36401"/>
                    <a:pt x="-26" y="23368"/>
                  </a:cubicBezTo>
                  <a:cubicBezTo>
                    <a:pt x="-26" y="10335"/>
                    <a:pt x="10540" y="-231"/>
                    <a:pt x="23573" y="-231"/>
                  </a:cubicBezTo>
                  <a:cubicBezTo>
                    <a:pt x="36606" y="-231"/>
                    <a:pt x="47172" y="10335"/>
                    <a:pt x="47172" y="23368"/>
                  </a:cubicBezTo>
                  <a:close/>
                </a:path>
              </a:pathLst>
            </a:custGeom>
            <a:solidFill>
              <a:srgbClr val="FF8F02"/>
            </a:solidFill>
            <a:ln w="3656"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E2D639DB-D6FE-4EC1-9B91-AFAAB635BF67}"/>
                </a:ext>
              </a:extLst>
            </p:cNvPr>
            <p:cNvSpPr/>
            <p:nvPr/>
          </p:nvSpPr>
          <p:spPr>
            <a:xfrm>
              <a:off x="2133600" y="4432907"/>
              <a:ext cx="3770701" cy="129574"/>
            </a:xfrm>
            <a:custGeom>
              <a:avLst/>
              <a:gdLst>
                <a:gd name="connsiteX0" fmla="*/ 3769063 w 3770701"/>
                <a:gd name="connsiteY0" fmla="*/ -231 h 129574"/>
                <a:gd name="connsiteX1" fmla="*/ 2153964 w 3770701"/>
                <a:gd name="connsiteY1" fmla="*/ -231 h 129574"/>
                <a:gd name="connsiteX2" fmla="*/ 2117320 w 3770701"/>
                <a:gd name="connsiteY2" fmla="*/ 58657 h 129574"/>
                <a:gd name="connsiteX3" fmla="*/ 1649555 w 3770701"/>
                <a:gd name="connsiteY3" fmla="*/ 58657 h 129574"/>
                <a:gd name="connsiteX4" fmla="*/ 1612911 w 3770701"/>
                <a:gd name="connsiteY4" fmla="*/ -231 h 129574"/>
                <a:gd name="connsiteX5" fmla="*/ 1586 w 3770701"/>
                <a:gd name="connsiteY5" fmla="*/ -231 h 129574"/>
                <a:gd name="connsiteX6" fmla="*/ -26 w 3770701"/>
                <a:gd name="connsiteY6" fmla="*/ 2994 h 129574"/>
                <a:gd name="connsiteX7" fmla="*/ 213794 w 3770701"/>
                <a:gd name="connsiteY7" fmla="*/ 129343 h 129574"/>
                <a:gd name="connsiteX8" fmla="*/ 3556856 w 3770701"/>
                <a:gd name="connsiteY8" fmla="*/ 129343 h 129574"/>
                <a:gd name="connsiteX9" fmla="*/ 3770675 w 3770701"/>
                <a:gd name="connsiteY9" fmla="*/ 2994 h 129574"/>
                <a:gd name="connsiteX10" fmla="*/ 3769063 w 3770701"/>
                <a:gd name="connsiteY10" fmla="*/ -231 h 1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70701" h="129574">
                  <a:moveTo>
                    <a:pt x="3769063" y="-231"/>
                  </a:moveTo>
                  <a:lnTo>
                    <a:pt x="2153964" y="-231"/>
                  </a:lnTo>
                  <a:cubicBezTo>
                    <a:pt x="2153268" y="38466"/>
                    <a:pt x="2137108" y="58657"/>
                    <a:pt x="2117320" y="58657"/>
                  </a:cubicBezTo>
                  <a:lnTo>
                    <a:pt x="1649555" y="58657"/>
                  </a:lnTo>
                  <a:cubicBezTo>
                    <a:pt x="1629877" y="58657"/>
                    <a:pt x="1613717" y="38429"/>
                    <a:pt x="1612911" y="-231"/>
                  </a:cubicBezTo>
                  <a:lnTo>
                    <a:pt x="1586" y="-231"/>
                  </a:lnTo>
                  <a:cubicBezTo>
                    <a:pt x="707" y="-231"/>
                    <a:pt x="-26" y="1235"/>
                    <a:pt x="-26" y="2994"/>
                  </a:cubicBezTo>
                  <a:cubicBezTo>
                    <a:pt x="-26" y="63237"/>
                    <a:pt x="134129" y="116005"/>
                    <a:pt x="213794" y="129343"/>
                  </a:cubicBezTo>
                  <a:lnTo>
                    <a:pt x="3556856" y="129343"/>
                  </a:lnTo>
                  <a:cubicBezTo>
                    <a:pt x="3636520" y="116005"/>
                    <a:pt x="3770675" y="63384"/>
                    <a:pt x="3770675" y="2994"/>
                  </a:cubicBezTo>
                  <a:cubicBezTo>
                    <a:pt x="3770675" y="1235"/>
                    <a:pt x="3769942" y="-231"/>
                    <a:pt x="3769063" y="-231"/>
                  </a:cubicBezTo>
                  <a:close/>
                </a:path>
              </a:pathLst>
            </a:custGeom>
            <a:solidFill>
              <a:srgbClr val="093371"/>
            </a:solidFill>
            <a:ln w="3656" cap="flat">
              <a:noFill/>
              <a:prstDash val="solid"/>
              <a:miter/>
            </a:ln>
          </p:spPr>
          <p:txBody>
            <a:bodyPr rtlCol="0" anchor="ctr"/>
            <a:lstStyle/>
            <a:p>
              <a:endParaRPr lang="en-US" dirty="0"/>
            </a:p>
          </p:txBody>
        </p:sp>
      </p:grpSp>
      <p:sp>
        <p:nvSpPr>
          <p:cNvPr id="3" name="Oval 2">
            <a:extLst>
              <a:ext uri="{FF2B5EF4-FFF2-40B4-BE49-F238E27FC236}">
                <a16:creationId xmlns:a16="http://schemas.microsoft.com/office/drawing/2014/main" id="{914708C1-9314-4412-A3EC-359F8289FD00}"/>
              </a:ext>
            </a:extLst>
          </p:cNvPr>
          <p:cNvSpPr/>
          <p:nvPr/>
        </p:nvSpPr>
        <p:spPr>
          <a:xfrm>
            <a:off x="4879276" y="2178235"/>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3" name="TextBox 12">
            <a:extLst>
              <a:ext uri="{FF2B5EF4-FFF2-40B4-BE49-F238E27FC236}">
                <a16:creationId xmlns:a16="http://schemas.microsoft.com/office/drawing/2014/main" id="{30FBF33E-A763-4A13-82D3-A008D5E5CB30}"/>
              </a:ext>
            </a:extLst>
          </p:cNvPr>
          <p:cNvSpPr txBox="1"/>
          <p:nvPr/>
        </p:nvSpPr>
        <p:spPr>
          <a:xfrm>
            <a:off x="5621251" y="2232178"/>
            <a:ext cx="1911743" cy="461665"/>
          </a:xfrm>
          <a:prstGeom prst="rect">
            <a:avLst/>
          </a:prstGeom>
          <a:noFill/>
        </p:spPr>
        <p:txBody>
          <a:bodyPr wrap="square" rtlCol="0">
            <a:spAutoFit/>
          </a:bodyPr>
          <a:lstStyle/>
          <a:p>
            <a:pPr algn="l">
              <a:buClr>
                <a:srgbClr val="008CCF"/>
              </a:buClr>
            </a:pPr>
            <a:r>
              <a:rPr lang="en-US" sz="2400" dirty="0"/>
              <a:t>Number </a:t>
            </a:r>
          </a:p>
        </p:txBody>
      </p:sp>
      <p:sp>
        <p:nvSpPr>
          <p:cNvPr id="42" name="Rectangle 41">
            <a:extLst>
              <a:ext uri="{FF2B5EF4-FFF2-40B4-BE49-F238E27FC236}">
                <a16:creationId xmlns:a16="http://schemas.microsoft.com/office/drawing/2014/main" id="{4DD40DAC-02A0-4D4B-A1ED-BFF6A9256FE7}"/>
              </a:ext>
            </a:extLst>
          </p:cNvPr>
          <p:cNvSpPr/>
          <p:nvPr/>
        </p:nvSpPr>
        <p:spPr>
          <a:xfrm>
            <a:off x="4574651" y="3046752"/>
            <a:ext cx="3116179" cy="56955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52E1C7D2-A17E-4610-A125-D0A88C332FA1}"/>
              </a:ext>
            </a:extLst>
          </p:cNvPr>
          <p:cNvCxnSpPr/>
          <p:nvPr/>
        </p:nvCxnSpPr>
        <p:spPr>
          <a:xfrm>
            <a:off x="4879276" y="3155036"/>
            <a:ext cx="0" cy="407210"/>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6F74EF7E-B4A6-4D02-8DB2-F47BD8F073E9}"/>
              </a:ext>
            </a:extLst>
          </p:cNvPr>
          <p:cNvSpPr txBox="1"/>
          <p:nvPr/>
        </p:nvSpPr>
        <p:spPr>
          <a:xfrm>
            <a:off x="4770988" y="3130972"/>
            <a:ext cx="2653716" cy="461665"/>
          </a:xfrm>
          <a:prstGeom prst="rect">
            <a:avLst/>
          </a:prstGeom>
          <a:noFill/>
        </p:spPr>
        <p:txBody>
          <a:bodyPr wrap="square" rtlCol="0">
            <a:spAutoFit/>
          </a:bodyPr>
          <a:lstStyle/>
          <a:p>
            <a:pPr algn="ctr">
              <a:buClr>
                <a:srgbClr val="008CCF"/>
              </a:buClr>
            </a:pPr>
            <a:r>
              <a:rPr lang="en-US" sz="2400" dirty="0"/>
              <a:t>11/02/2022</a:t>
            </a:r>
          </a:p>
        </p:txBody>
      </p:sp>
      <p:pic>
        <p:nvPicPr>
          <p:cNvPr id="47" name="Graphic 46" descr="Close with solid fill">
            <a:extLst>
              <a:ext uri="{FF2B5EF4-FFF2-40B4-BE49-F238E27FC236}">
                <a16:creationId xmlns:a16="http://schemas.microsoft.com/office/drawing/2014/main" id="{A3666FA6-5E9B-4131-B82A-4CA1D108E9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2708" y="3757319"/>
            <a:ext cx="697315" cy="697315"/>
          </a:xfrm>
          <a:prstGeom prst="rect">
            <a:avLst/>
          </a:prstGeom>
        </p:spPr>
      </p:pic>
      <p:sp>
        <p:nvSpPr>
          <p:cNvPr id="48" name="TextBox 47">
            <a:extLst>
              <a:ext uri="{FF2B5EF4-FFF2-40B4-BE49-F238E27FC236}">
                <a16:creationId xmlns:a16="http://schemas.microsoft.com/office/drawing/2014/main" id="{5F069FFF-59AE-49D6-85A7-4D7ACB187584}"/>
              </a:ext>
            </a:extLst>
          </p:cNvPr>
          <p:cNvSpPr txBox="1"/>
          <p:nvPr/>
        </p:nvSpPr>
        <p:spPr>
          <a:xfrm>
            <a:off x="5820023" y="3820302"/>
            <a:ext cx="1483151" cy="584775"/>
          </a:xfrm>
          <a:prstGeom prst="rect">
            <a:avLst/>
          </a:prstGeom>
          <a:noFill/>
        </p:spPr>
        <p:txBody>
          <a:bodyPr wrap="square" rtlCol="0">
            <a:spAutoFit/>
          </a:bodyPr>
          <a:lstStyle/>
          <a:p>
            <a:pPr algn="l">
              <a:buClr>
                <a:srgbClr val="008CCF"/>
              </a:buClr>
            </a:pPr>
            <a:r>
              <a:rPr lang="en-US" sz="3200" dirty="0">
                <a:solidFill>
                  <a:srgbClr val="FF0000"/>
                </a:solidFill>
              </a:rPr>
              <a:t>Error </a:t>
            </a:r>
          </a:p>
        </p:txBody>
      </p: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spd="slow" advTm="9552">
        <p159:morph option="byObject"/>
      </p:transition>
    </mc:Choice>
    <mc:Fallback xmlns="">
      <p:transition spd="slow" advTm="95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35" presetClass="emph" presetSubtype="0" repeatCount="indefinite" fill="hold" nodeType="withEffect">
                                  <p:stCondLst>
                                    <p:cond delay="0"/>
                                  </p:stCondLst>
                                  <p:childTnLst>
                                    <p:anim calcmode="discrete" valueType="str">
                                      <p:cBhvr>
                                        <p:cTn id="8" dur="500" fill="hold"/>
                                        <p:tgtEl>
                                          <p:spTgt spid="44"/>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1" presetClass="exit" presetSubtype="0" fill="hold" nodeType="withEffect">
                                  <p:stCondLst>
                                    <p:cond delay="0"/>
                                  </p:stCondLst>
                                  <p:childTnLst>
                                    <p:set>
                                      <p:cBhvr>
                                        <p:cTn id="15" dur="1" fill="hold">
                                          <p:stCondLst>
                                            <p:cond delay="0"/>
                                          </p:stCondLst>
                                        </p:cTn>
                                        <p:tgtEl>
                                          <p:spTgt spid="4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500" fill="hold"/>
                                        <p:tgtEl>
                                          <p:spTgt spid="42"/>
                                        </p:tgtEl>
                                        <p:attrNameLst>
                                          <p:attrName>fillcolor</p:attrName>
                                        </p:attrNameLst>
                                      </p:cBhvr>
                                      <p:to>
                                        <a:srgbClr val="FFFF00"/>
                                      </p:to>
                                    </p:animClr>
                                    <p:set>
                                      <p:cBhvr>
                                        <p:cTn id="20" dur="500" fill="hold"/>
                                        <p:tgtEl>
                                          <p:spTgt spid="42"/>
                                        </p:tgtEl>
                                        <p:attrNameLst>
                                          <p:attrName>fill.type</p:attrName>
                                        </p:attrNameLst>
                                      </p:cBhvr>
                                      <p:to>
                                        <p:strVal val="solid"/>
                                      </p:to>
                                    </p:set>
                                    <p:set>
                                      <p:cBhvr>
                                        <p:cTn id="21" dur="500" fill="hold"/>
                                        <p:tgtEl>
                                          <p:spTgt spid="42"/>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4879D-AB80-EFB0-CE91-6A01EB7CB031}"/>
              </a:ext>
            </a:extLst>
          </p:cNvPr>
          <p:cNvSpPr txBox="1"/>
          <p:nvPr/>
        </p:nvSpPr>
        <p:spPr>
          <a:xfrm>
            <a:off x="4857008" y="3241964"/>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2925321569"/>
      </p:ext>
    </p:extLst>
  </p:cSld>
  <p:clrMapOvr>
    <a:masterClrMapping/>
  </p:clrMapOvr>
  <p:transition spd="slow" advTm="45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r>
              <a:rPr lang="en-US" noProof="0" dirty="0"/>
              <a:t>Validation rule</a:t>
            </a:r>
          </a:p>
        </p:txBody>
      </p:sp>
      <p:pic>
        <p:nvPicPr>
          <p:cNvPr id="3" name="Graphic 2">
            <a:extLst>
              <a:ext uri="{FF2B5EF4-FFF2-40B4-BE49-F238E27FC236}">
                <a16:creationId xmlns:a16="http://schemas.microsoft.com/office/drawing/2014/main" id="{DB6A0436-0066-4E1C-AB18-01B57D79BA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64446" y="1889960"/>
            <a:ext cx="3078079" cy="3078079"/>
          </a:xfrm>
          <a:prstGeom prst="rect">
            <a:avLst/>
          </a:prstGeom>
        </p:spPr>
      </p:pic>
      <p:sp>
        <p:nvSpPr>
          <p:cNvPr id="4" name="Rectangle: Rounded Corners 3">
            <a:extLst>
              <a:ext uri="{FF2B5EF4-FFF2-40B4-BE49-F238E27FC236}">
                <a16:creationId xmlns:a16="http://schemas.microsoft.com/office/drawing/2014/main" id="{B84DE2BD-B7A9-46B7-887F-1AEF6F783ECE}"/>
              </a:ext>
            </a:extLst>
          </p:cNvPr>
          <p:cNvSpPr/>
          <p:nvPr/>
        </p:nvSpPr>
        <p:spPr>
          <a:xfrm>
            <a:off x="2982398"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dirty="0"/>
              <a:t>Data </a:t>
            </a:r>
            <a:r>
              <a:rPr lang="es-ES" sz="2200" dirty="0" err="1"/>
              <a:t>entry</a:t>
            </a:r>
            <a:endParaRPr lang="es-ES" sz="2200" dirty="0"/>
          </a:p>
        </p:txBody>
      </p:sp>
      <p:grpSp>
        <p:nvGrpSpPr>
          <p:cNvPr id="18" name="Group 17">
            <a:extLst>
              <a:ext uri="{FF2B5EF4-FFF2-40B4-BE49-F238E27FC236}">
                <a16:creationId xmlns:a16="http://schemas.microsoft.com/office/drawing/2014/main" id="{178955FE-267A-4B94-8FE0-9E0682D8EF80}"/>
              </a:ext>
            </a:extLst>
          </p:cNvPr>
          <p:cNvGrpSpPr/>
          <p:nvPr/>
        </p:nvGrpSpPr>
        <p:grpSpPr>
          <a:xfrm>
            <a:off x="5910260" y="1412822"/>
            <a:ext cx="4032355" cy="4032355"/>
            <a:chOff x="2983305" y="632829"/>
            <a:chExt cx="6225390" cy="6225390"/>
          </a:xfrm>
        </p:grpSpPr>
        <p:pic>
          <p:nvPicPr>
            <p:cNvPr id="19" name="Picture 18" descr="Icon&#10;&#10;Description automatically generated">
              <a:extLst>
                <a:ext uri="{FF2B5EF4-FFF2-40B4-BE49-F238E27FC236}">
                  <a16:creationId xmlns:a16="http://schemas.microsoft.com/office/drawing/2014/main" id="{891B3DDF-39C5-4FA2-80AD-64831BC4F6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20" name="Group 19">
              <a:extLst>
                <a:ext uri="{FF2B5EF4-FFF2-40B4-BE49-F238E27FC236}">
                  <a16:creationId xmlns:a16="http://schemas.microsoft.com/office/drawing/2014/main" id="{30A8CD22-A509-4CD2-BC8C-A959FDFD7915}"/>
                </a:ext>
              </a:extLst>
            </p:cNvPr>
            <p:cNvGrpSpPr/>
            <p:nvPr/>
          </p:nvGrpSpPr>
          <p:grpSpPr>
            <a:xfrm>
              <a:off x="4980361" y="2965690"/>
              <a:ext cx="2197848" cy="1559668"/>
              <a:chOff x="4980361" y="2998462"/>
              <a:chExt cx="2197848" cy="1559668"/>
            </a:xfrm>
          </p:grpSpPr>
          <p:sp>
            <p:nvSpPr>
              <p:cNvPr id="21" name="Rectangle: Rounded Corners 20">
                <a:extLst>
                  <a:ext uri="{FF2B5EF4-FFF2-40B4-BE49-F238E27FC236}">
                    <a16:creationId xmlns:a16="http://schemas.microsoft.com/office/drawing/2014/main" id="{77A712DB-5A7A-43B6-97AF-F46E6830C941}"/>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Graphic 21">
                <a:extLst>
                  <a:ext uri="{FF2B5EF4-FFF2-40B4-BE49-F238E27FC236}">
                    <a16:creationId xmlns:a16="http://schemas.microsoft.com/office/drawing/2014/main" id="{57C69F36-D1F3-4FF9-8394-CCFAD0107B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9031" y="2998462"/>
                <a:ext cx="669178" cy="602260"/>
              </a:xfrm>
              <a:prstGeom prst="rect">
                <a:avLst/>
              </a:prstGeom>
            </p:spPr>
          </p:pic>
          <p:pic>
            <p:nvPicPr>
              <p:cNvPr id="23" name="Graphic 22">
                <a:extLst>
                  <a:ext uri="{FF2B5EF4-FFF2-40B4-BE49-F238E27FC236}">
                    <a16:creationId xmlns:a16="http://schemas.microsoft.com/office/drawing/2014/main" id="{B9D9E89D-B2FA-4E56-83EC-CACC08B274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0361" y="2998462"/>
                <a:ext cx="669178" cy="602260"/>
              </a:xfrm>
              <a:prstGeom prst="rect">
                <a:avLst/>
              </a:prstGeom>
            </p:spPr>
          </p:pic>
          <p:pic>
            <p:nvPicPr>
              <p:cNvPr id="24" name="Graphic 23">
                <a:extLst>
                  <a:ext uri="{FF2B5EF4-FFF2-40B4-BE49-F238E27FC236}">
                    <a16:creationId xmlns:a16="http://schemas.microsoft.com/office/drawing/2014/main" id="{D3C0A41E-EA66-4C8B-94A5-CDAC062DD1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0361" y="3955870"/>
                <a:ext cx="669178" cy="602260"/>
              </a:xfrm>
              <a:prstGeom prst="rect">
                <a:avLst/>
              </a:prstGeom>
            </p:spPr>
          </p:pic>
          <p:pic>
            <p:nvPicPr>
              <p:cNvPr id="25" name="Graphic 24">
                <a:extLst>
                  <a:ext uri="{FF2B5EF4-FFF2-40B4-BE49-F238E27FC236}">
                    <a16:creationId xmlns:a16="http://schemas.microsoft.com/office/drawing/2014/main" id="{454CAF81-9758-4FF1-88C7-8296A34FF6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00678" y="3197198"/>
                <a:ext cx="557214" cy="204788"/>
              </a:xfrm>
              <a:prstGeom prst="rect">
                <a:avLst/>
              </a:prstGeom>
            </p:spPr>
          </p:pic>
          <p:grpSp>
            <p:nvGrpSpPr>
              <p:cNvPr id="26" name="Group 25">
                <a:extLst>
                  <a:ext uri="{FF2B5EF4-FFF2-40B4-BE49-F238E27FC236}">
                    <a16:creationId xmlns:a16="http://schemas.microsoft.com/office/drawing/2014/main" id="{A597214D-15E0-47FF-B78F-DA78AFE73C4D}"/>
                  </a:ext>
                </a:extLst>
              </p:cNvPr>
              <p:cNvGrpSpPr/>
              <p:nvPr/>
            </p:nvGrpSpPr>
            <p:grpSpPr>
              <a:xfrm>
                <a:off x="5810116" y="4048999"/>
                <a:ext cx="557214" cy="416003"/>
                <a:chOff x="5810116" y="4097465"/>
                <a:chExt cx="557214" cy="416003"/>
              </a:xfrm>
            </p:grpSpPr>
            <p:sp>
              <p:nvSpPr>
                <p:cNvPr id="27" name="Freeform: Shape 26">
                  <a:extLst>
                    <a:ext uri="{FF2B5EF4-FFF2-40B4-BE49-F238E27FC236}">
                      <a16:creationId xmlns:a16="http://schemas.microsoft.com/office/drawing/2014/main" id="{AAD2C54F-211D-4D36-9986-4D51FFE085B2}"/>
                    </a:ext>
                  </a:extLst>
                </p:cNvPr>
                <p:cNvSpPr/>
                <p:nvPr/>
              </p:nvSpPr>
              <p:spPr>
                <a:xfrm>
                  <a:off x="5880751" y="4097465"/>
                  <a:ext cx="415945" cy="416003"/>
                </a:xfrm>
                <a:custGeom>
                  <a:avLst/>
                  <a:gdLst>
                    <a:gd name="connsiteX0" fmla="*/ 405646 w 415945"/>
                    <a:gd name="connsiteY0" fmla="*/ 60841 h 416003"/>
                    <a:gd name="connsiteX1" fmla="*/ 60841 w 415945"/>
                    <a:gd name="connsiteY1" fmla="*/ 405645 h 416003"/>
                    <a:gd name="connsiteX2" fmla="*/ 10358 w 415945"/>
                    <a:gd name="connsiteY2" fmla="*/ 405645 h 416003"/>
                    <a:gd name="connsiteX3" fmla="*/ 10358 w 415945"/>
                    <a:gd name="connsiteY3" fmla="*/ 405645 h 416003"/>
                    <a:gd name="connsiteX4" fmla="*/ 10358 w 415945"/>
                    <a:gd name="connsiteY4" fmla="*/ 355163 h 416003"/>
                    <a:gd name="connsiteX5" fmla="*/ 354687 w 415945"/>
                    <a:gd name="connsiteY5" fmla="*/ 10358 h 416003"/>
                    <a:gd name="connsiteX6" fmla="*/ 405169 w 415945"/>
                    <a:gd name="connsiteY6" fmla="*/ 10358 h 416003"/>
                    <a:gd name="connsiteX7" fmla="*/ 405169 w 415945"/>
                    <a:gd name="connsiteY7" fmla="*/ 10358 h 416003"/>
                    <a:gd name="connsiteX8" fmla="*/ 405646 w 415945"/>
                    <a:gd name="connsiteY8" fmla="*/ 60841 h 41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945" h="416003">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w="4722" cap="flat">
                  <a:noFill/>
                  <a:prstDash val="solid"/>
                  <a:miter/>
                </a:ln>
              </p:spPr>
              <p:txBody>
                <a:bodyPr rtlCol="0" anchor="ctr"/>
                <a:lstStyle/>
                <a:p>
                  <a:endParaRPr lang="es-ES"/>
                </a:p>
              </p:txBody>
            </p:sp>
            <p:pic>
              <p:nvPicPr>
                <p:cNvPr id="28" name="Graphic 27">
                  <a:extLst>
                    <a:ext uri="{FF2B5EF4-FFF2-40B4-BE49-F238E27FC236}">
                      <a16:creationId xmlns:a16="http://schemas.microsoft.com/office/drawing/2014/main" id="{E322DD77-9C71-4646-BCCC-D4AE733BA7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0116" y="4203072"/>
                  <a:ext cx="557214" cy="204788"/>
                </a:xfrm>
                <a:prstGeom prst="rect">
                  <a:avLst/>
                </a:prstGeom>
              </p:spPr>
            </p:pic>
          </p:grpSp>
        </p:grpSp>
      </p:grpSp>
      <p:sp>
        <p:nvSpPr>
          <p:cNvPr id="29" name="TextBox 28">
            <a:extLst>
              <a:ext uri="{FF2B5EF4-FFF2-40B4-BE49-F238E27FC236}">
                <a16:creationId xmlns:a16="http://schemas.microsoft.com/office/drawing/2014/main" id="{96C6E412-0807-4229-83CC-90863561B66D}"/>
              </a:ext>
            </a:extLst>
          </p:cNvPr>
          <p:cNvSpPr txBox="1"/>
          <p:nvPr/>
        </p:nvSpPr>
        <p:spPr>
          <a:xfrm>
            <a:off x="6776217" y="1611511"/>
            <a:ext cx="2926080" cy="510778"/>
          </a:xfrm>
          <a:prstGeom prst="roundRect">
            <a:avLst/>
          </a:prstGeom>
          <a:solidFill>
            <a:schemeClr val="accent2"/>
          </a:solidFill>
        </p:spPr>
        <p:txBody>
          <a:bodyPr wrap="square" rtlCol="0">
            <a:spAutoFit/>
          </a:bodyPr>
          <a:lstStyle/>
          <a:p>
            <a:pPr algn="ctr">
              <a:buClr>
                <a:srgbClr val="008CCF"/>
              </a:buClr>
            </a:pPr>
            <a:r>
              <a:rPr lang="es-ES" sz="2400" dirty="0" err="1">
                <a:solidFill>
                  <a:schemeClr val="bg1"/>
                </a:solidFill>
              </a:rPr>
              <a:t>Validation</a:t>
            </a:r>
            <a:r>
              <a:rPr lang="es-ES" sz="2400" dirty="0">
                <a:solidFill>
                  <a:schemeClr val="bg1"/>
                </a:solidFill>
              </a:rPr>
              <a:t> rules</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spd="slow" p14:dur="2000" advTm="9192"/>
    </mc:Choice>
    <mc:Fallback xmlns="">
      <p:transition spd="slow" advTm="9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FLASHSPRING_ZOOM_TAG" val="81"/>
  <p:tag name="ISPRING_SCREEN_RECS_UPDATED" val="C:\Users\alita\Documents\0. Clientes LOCAL\DHIS2\Fundamentals\2.0\2.Data Capture and validation\M3\3.1.1 DQ - data entry -Val rules, value types_1\"/>
  <p:tag name="ISPRING_RESOURCE_FOLDER" val="C:\Users\alita\Documents\0. Clientes LOCAL\DHIS2\Fundamentals\2.0\2.Data Capture and validation\M3\3.1.1 DQ - data entry -Val rules, value types_1\"/>
  <p:tag name="ISPRING_RESOURCE_FOLDER_STATIC" val="C:\Users\alita\Documents\0. Clientes LOCAL\DHIS2\Fundamentals\2.0\2.Data Capture and validation\M3\3.1.1 DQ - data entry -Val rules, value types_1\"/>
  <p:tag name="ISPRING_PRESENTATION_PATH" val="C:\Users\alita\Documents\0. Clientes LOCAL\DHIS2\Fundamentals\2.0\2.Data Capture and validation\M3\3.1.1 DQ - data entry -Val rules, value types.pptx"/>
  <p:tag name="ISPRING_PRESENTATION_INFO_2" val="&lt;?xml version=&quot;1.0&quot; encoding=&quot;UTF-8&quot; standalone=&quot;no&quot; ?&gt;&#10;&lt;presentation2&gt;&#10;&#10;  &lt;slides&gt;&#10;    &lt;slide id=&quot;{3468F21C-B2CC-4379-AC4C-A7576440A5B9}&quot; pptId=&quot;299&quot;/&gt;&#10;    &lt;slide id=&quot;{F6D9DE96-D742-4CEF-A5F9-9FCDE79BDA63}&quot; pptId=&quot;275&quot;/&gt;&#10;    &lt;slide id=&quot;{B54844E7-906F-4611-8DD7-985E29402242}&quot; pptId=&quot;282&quot;/&gt;&#10;    &lt;slide id=&quot;{1D4484CB-0F51-44E0-B3CD-DFF9C88F9CE6}&quot; pptId=&quot;298&quot;/&gt;&#10;    &lt;slide id=&quot;{E43AFCDA-AFE6-4C5D-B6DB-1C7C95F2DB78}&quot; pptId=&quot;316&quot;/&gt;&#10;    &lt;slide id=&quot;{3071D4A5-AE9F-4B3B-B178-CE7F1AD0BB64}&quot; pptId=&quot;314&quot;/&gt;&#10;    &lt;slide id=&quot;{FC4E632A-D5B8-431A-8FED-4880D2D93829}&quot; pptId=&quot;303&quot;/&gt;&#10;    &lt;slide id=&quot;{424EE4FB-EF45-4F96-8CF4-830953A36ADD}&quot; pptId=&quot;304&quot;/&gt;&#10;    &lt;slide id=&quot;{A98978FD-6960-4EC4-8349-136E24B78BC7}&quot; pptId=&quot;305&quot;/&gt;&#10;    &lt;slide id=&quot;{C5624E1C-BF3A-4101-9CB3-DE039EF591D3}&quot; pptId=&quot;315&quot;/&gt;&#10;    &lt;slide id=&quot;{54400FB3-13E4-4EAF-9740-3367227ED8E7}&quot; pptId=&quot;317&quot;/&gt;&#10;    &lt;slide id=&quot;{043F6E60-FE5A-4914-9B0F-F26FB72CBDB5}&quot; pptId=&quot;318&quot;/&gt;&#10;    &lt;slide id=&quot;{B36D05F7-7BF5-465B-97FA-AF87AA465E83}&quot; pptId=&quot;307&quot;/&gt;&#10;    &lt;slide id=&quot;{7F0DC84F-59B9-4B5B-9104-9960957FFA16}&quot; pptId=&quot;319&quot;/&gt;&#10;    &lt;slide id=&quot;{F4D87A4C-092B-478C-99D7-3770A56B51B3}&quot; pptId=&quot;320&quot;/&gt;&#10;    &lt;slide id=&quot;{FF94106A-8FC2-43E4-9CD4-58DDC6B3F1EF}&quot; pptId=&quot;321&quot;/&gt;&#10;    &lt;slide id=&quot;{54A73529-44FE-44F1-8F49-A124C397F84B}&quot; pptId=&quot;322&quot;/&gt;&#10;    &lt;slide id=&quot;{A24AF132-F714-4C5A-AFD1-DC7692D1794D}&quot; pptId=&quot;302&quot;/&gt;&#10;    &lt;slide id=&quot;{4BA0AEB1-BCE9-4E7E-8F8E-E576F5BF5947}&quot; pptId=&quot;272&quot;/&gt;&#10;  &lt;/slides&gt;&#10;&#10;  &lt;narration&gt;&#10;    &lt;audioTracks&gt;&#10;      &lt;audioTrack muted=&quot;false&quot; name=&quot;outro&quot; resource=&quot;4f4d1bfa&quot; slideId=&quot;{4BA0AEB1-BCE9-4E7E-8F8E-E576F5BF5947}&quot; startTime=&quot;0&quot; stepIndex=&quot;0&quot; volume=&quot;1&quot;&gt;&#10;        &lt;audio channels=&quot;2&quot; format=&quot;fltp&quot; sampleRate=&quot;44100&quot;/&gt;&#10;      &lt;/audioTrack&gt;&#10;      &lt;audioTrack muted=&quot;false&quot; name=&quot;intro&quot; resource=&quot;b9fe40a1&quot; slideId=&quot;{3468F21C-B2CC-4379-AC4C-A7576440A5B9}&quot; startTime=&quot;0&quot; stepIndex=&quot;0&quot; volume=&quot;1&quot;&gt;&#10;        &lt;audio channels=&quot;2&quot; format=&quot;fltp&quot; sampleRate=&quot;44100&quot;/&gt;&#10;      &lt;/audioTrack&gt;&#10;      &lt;audioTrack muted=&quot;false&quot; name=&quot;Text-to-speech clip — Audio  1&quot; resource=&quot;3dc2ff0f&quot; slideId=&quot;{F6D9DE96-D742-4CEF-A5F9-9FCDE79BDA63}&quot; startTime=&quot;0&quot; stepIndex=&quot;0&quot; volume=&quot;1&quot;&gt;&#10;        &lt;audio channels=&quot;2&quot; format=&quot;fltp&quot; sampleRate=&quot;48000&quot;/&gt;&#10;      &lt;/audioTrack&gt;&#10;      &lt;audioTrack muted=&quot;false&quot; name=&quot;Text-to-speech clip — Audio  2&quot; resource=&quot;b40bbdd8&quot; slideId=&quot;{B54844E7-906F-4611-8DD7-985E29402242}&quot; startTime=&quot;0&quot; stepIndex=&quot;0&quot; volume=&quot;1&quot;&gt;&#10;        &lt;audio channels=&quot;2&quot; format=&quot;fltp&quot; sampleRate=&quot;48000&quot;/&gt;&#10;      &lt;/audioTrack&gt;&#10;      &lt;audioTrack muted=&quot;false&quot; name=&quot;Text-to-speech clip — Audio  3&quot; resource=&quot;83dbe711&quot; slideId=&quot;{1D4484CB-0F51-44E0-B3CD-DFF9C88F9CE6}&quot; startTime=&quot;0&quot; stepIndex=&quot;0&quot; volume=&quot;1&quot;&gt;&#10;        &lt;audio channels=&quot;2&quot; format=&quot;fltp&quot; sampleRate=&quot;48000&quot;/&gt;&#10;      &lt;/audioTrack&gt;&#10;      &lt;audioTrack muted=&quot;false&quot; name=&quot;Text-to-speech clip — Audio  4&quot; resource=&quot;2d74a4c5&quot; slideId=&quot;{E43AFCDA-AFE6-4C5D-B6DB-1C7C95F2DB78}&quot; startTime=&quot;0&quot; stepIndex=&quot;0&quot; volume=&quot;1&quot;&gt;&#10;        &lt;audio channels=&quot;2&quot; format=&quot;fltp&quot; sampleRate=&quot;48000&quot;/&gt;&#10;      &lt;/audioTrack&gt;&#10;      &lt;audioTrack muted=&quot;false&quot; name=&quot;Text-to-speech clip — Audio  5&quot; resource=&quot;d825fc21&quot; slideId=&quot;{3071D4A5-AE9F-4B3B-B178-CE7F1AD0BB64}&quot; startTime=&quot;120&quot; stepIndex=&quot;0&quot; volume=&quot;1&quot;&gt;&#10;        &lt;audio channels=&quot;2&quot; format=&quot;fltp&quot; sampleRate=&quot;48000&quot;/&gt;&#10;      &lt;/audioTrack&gt;&#10;      &lt;audioTrack muted=&quot;false&quot; name=&quot;Text-to-speech clip — Audio  6&quot; resource=&quot;b1cc6d20&quot; slideId=&quot;{FC4E632A-D5B8-431A-8FED-4880D2D93829}&quot; startTime=&quot;0&quot; stepIndex=&quot;0&quot; volume=&quot;1&quot;&gt;&#10;        &lt;audio channels=&quot;2&quot; format=&quot;fltp&quot; sampleRate=&quot;48000&quot;/&gt;&#10;      &lt;/audioTrack&gt;&#10;      &lt;audioTrack muted=&quot;false&quot; name=&quot;Text-to-speech clip — Audio  7&quot; resource=&quot;6272b289&quot; slideId=&quot;{A98978FD-6960-4EC4-8349-136E24B78BC7}&quot; startTime=&quot;0&quot; stepIndex=&quot;0&quot; volume=&quot;1&quot;&gt;&#10;        &lt;audio channels=&quot;2&quot; format=&quot;fltp&quot; sampleRate=&quot;48000&quot;/&gt;&#10;      &lt;/audioTrack&gt;&#10;      &lt;audioTrack muted=&quot;false&quot; name=&quot;Text-to-speech clip — Audio  8&quot; resource=&quot;48de2592&quot; slideId=&quot;{C5624E1C-BF3A-4101-9CB3-DE039EF591D3}&quot; startTime=&quot;0&quot; stepIndex=&quot;0&quot; volume=&quot;1&quot;&gt;&#10;        &lt;audio channels=&quot;2&quot; format=&quot;fltp&quot; sampleRate=&quot;48000&quot;/&gt;&#10;      &lt;/audioTrack&gt;&#10;      &lt;audioTrack muted=&quot;false&quot; name=&quot;Text-to-speech clip — Audio  9&quot; resource=&quot;a0725b45&quot; slideId=&quot;{54400FB3-13E4-4EAF-9740-3367227ED8E7}&quot; startTime=&quot;0&quot; stepIndex=&quot;0&quot; volume=&quot;1&quot;&gt;&#10;        &lt;audio channels=&quot;2&quot; format=&quot;fltp&quot; sampleRate=&quot;48000&quot;/&gt;&#10;      &lt;/audioTrack&gt;&#10;      &lt;audioTrack muted=&quot;false&quot; name=&quot;Text-to-speech clip — Audio  10&quot; resource=&quot;b20ae111&quot; slideId=&quot;{043F6E60-FE5A-4914-9B0F-F26FB72CBDB5}&quot; startTime=&quot;0&quot; stepIndex=&quot;0&quot; volume=&quot;1&quot;&gt;&#10;        &lt;audio channels=&quot;2&quot; format=&quot;fltp&quot; sampleRate=&quot;48000&quot;/&gt;&#10;      &lt;/audioTrack&gt;&#10;      &lt;audioTrack muted=&quot;false&quot; name=&quot;Text-to-speech clip — Audio  11&quot; resource=&quot;9281344f&quot; slideId=&quot;{FF94106A-8FC2-43E4-9CD4-58DDC6B3F1EF}&quot; startTime=&quot;0&quot; stepIndex=&quot;0&quot; volume=&quot;1&quot;&gt;&#10;        &lt;audio channels=&quot;2&quot; format=&quot;fltp&quot; sampleRate=&quot;48000&quot;/&gt;&#10;      &lt;/audioTrack&gt;&#10;      &lt;audioTrack muted=&quot;false&quot; name=&quot;Text-to-speech clip — Audio  12&quot; resource=&quot;5d19693b&quot; slideId=&quot;{54A73529-44FE-44F1-8F49-A124C397F84B}&quot; startTime=&quot;0&quot; stepIndex=&quot;0&quot; volume=&quot;1&quot;&gt;&#10;        &lt;audio channels=&quot;2&quot; format=&quot;fltp&quot; sampleRate=&quot;48000&quot;/&gt;&#10;      &lt;/audioTrack&gt;&#10;      &lt;audioTrack muted=&quot;false&quot; name=&quot;Text-to-speech clip — Audio  13&quot; resource=&quot;649a1317&quot; slideId=&quot;{A24AF132-F714-4C5A-AFD1-DC7692D1794D}&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YM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YM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YM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WDF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YM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WDFBUjnP2+moAAADlAAAAHAAAAG5vbmUvaHRtbF9za2luX3NldHRpbmdzLmpzb26r5lIAAqUcJQUrhWowG8xPKi0pyc/TS87PK0nNK9HLyy/KTQSrUVJ2AwMlHZyK88tSiwgoTUtMTkUx1NTIwskFp0qEiSZO5i7OlsjqChLTU/WSEpOz04vyS/NSIMqcXV0MXYyVwKpquWoBUEsDBBQAAgAIABYMUF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nXY1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ddj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Z12N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ddj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Z12N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ddj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nXY1UlBOzImkAAABuAAAAHAAAAHVuaXZlcnNhbC9sb2NhbF9zZXR0aW5ncy54bWwNzDEOgzAMQNGdU1jeKe3WgcDGVpbSA1jERZEcG5GA4PZk+8PTb/szChy8pWDq8PV4IrDO5oMuDn/TUL8RUib1JKbsUA2h76pWbCb5cs4FJliFLt4mjiUyjxSLHHYRqOFTXv/AHpuuugFQSwMEFAACAAgAaF2N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oXY1UOp3ncEsAAABrAAAAGwAAAHVuaXZlcnNhbC91bml2ZXJzYWwucG5nLnhtbLOxr8jNUShLLSrOzM+zVTLUM1Cyt+PlsikoSi3LTC1XqACKAQUhQEmhEsg1QnDLM1NKMoBCBhYWCMGM1Mz0jBJbJQtDM7igPtBMAFBLAwQUAAIACAAYDFB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gMUF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Ax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YDFB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gMUF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gMUF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YDFBUvH0190oAAABJAAAAHwAAAHZpZGVvbGVjdHVyZS9sb2NhbF9zZXR0aW5ncy54bWyzsa/IzVEoSy0qzszPs1Uy1DNQUkjNS85PycxLt1UKDXHTtVBSKC5JzEtJzMnPS7VVystXUrC347LJyU9OzAlOLSkBKizWt+MCAFBLAQIAABQAAgAIABYMUFQyG7oi+QMAAOAOAAAYAAAAAAAAAAEAAAAAAAAAAABub25lL2NvbW1vbl9tZXNzYWdlcy5sbmdQSwECAAAUAAIACAAWDFBUFR5gG6MAAAB/AQAAKQAAAAAAAAABAAAAAAAvBAAAbm9uZS9wbGF5YmFja19hbmRfbmF2aWdhdGlvbl9zZXR0aW5ncy54bWxQSwECAAAUAAIACAAWDFBUH1SKajADAADHDgAAIgAAAAAAAAABAAAAAAAZBQAAbm9uZS9mbGFzaF9wdWJsaXNoaW5nX3NldHRpbmdzLnhtbFBLAQIAABQAAgAIABYMUFRxV5SdFQEAANECAAAcAAAAAAAAAAEAAAAAAIkIAABub25lL2ZsYXNoX3NraW5fc2V0dGluZ3MueG1sUEsBAgAAFAACAAgAFgxQVNebcJYrAwAAbw4AACEAAAAAAAAAAQAAAAAA2AkAAG5vbmUvaHRtbF9wdWJsaXNoaW5nX3NldHRpbmdzLnhtbFBLAQIAABQAAgAIABYMUFSOc/b6agAAAOUAAAAcAAAAAAAAAAEAAAAAAEINAABub25lL2h0bWxfc2tpbl9zZXR0aW5ncy5qc29uUEsBAgAAFAACAAgAFgxQVLx9NfdKAAAASQAAABcAAAAAAAAAAQAAAAAA5g0AAG5vbmUvbG9jYWxfc2V0dGluZ3MueG1sUEsBAgAAFAACAAgAam1jVO4DzUxJAwAA4wkAABQAAAAAAAAAAQAAAAAAZQ4AAHVuaXZlcnNhbC9wbGF5ZXIueG1sUEsBAgAAFAACAAgAZ12NVAairqlyBgAAJhkAAB0AAAAAAAAAAQAAAAAA4BEAAHVuaXZlcnNhbC9jb21tb25fbWVzc2FnZXMubG5nUEsBAgAAFAACAAgAZ12NVBUeYBujAAAAfwEAAC4AAAAAAAAAAQAAAAAAjRgAAHVuaXZlcnNhbC9wbGF5YmFja19hbmRfbmF2aWdhdGlvbl9zZXR0aW5ncy54bWxQSwECAAAUAAIACABnXY1UWYGOgVEEAADcFQAAJwAAAAAAAAABAAAAAAB8GQAAdW5pdmVyc2FsL2ZsYXNoX3B1Ymxpc2hpbmdfc2V0dGluZ3MueG1sUEsBAgAAFAACAAgAZ12NVKHTgU6GAwAA4AwAACEAAAAAAAAAAQAAAAAAEh4AAHVuaXZlcnNhbC9mbGFzaF9za2luX3NldHRpbmdzLnhtbFBLAQIAABQAAgAIAGddjVSRShrPTAQAAGYVAAAmAAAAAAAAAAEAAAAAANchAAB1bml2ZXJzYWwvaHRtbF9wdWJsaXNoaW5nX3NldHRpbmdzLnhtbFBLAQIAABQAAgAIAGddjVTrTeKpwwEAAIsGAAAhAAAAAAAAAAEAAAAAAGcmAAB1bml2ZXJzYWwvaHRtbF9za2luX3NldHRpbmdzLmpzb25QSwECAAAUAAIACABnXY1UlBOzImkAAABuAAAAHAAAAAAAAAABAAAAAABpKAAAdW5pdmVyc2FsL2xvY2FsX3NldHRpbmdzLnhtbFBLAQIAABQAAgAIAGhdjVQ01LntjxMAANo5AAAXAAAAAAAAAAAAAAAAAAwpAAB1bml2ZXJzYWwvdW5pdmVyc2FsLnBuZ1BLAQIAABQAAgAIAGhdjVQ6nedwSwAAAGsAAAAbAAAAAAAAAAEAAAAAANA8AAB1bml2ZXJzYWwvdW5pdmVyc2FsLnBuZy54bWxQSwECAAAUAAIACAAYDFBU9rEOQqMFAAClFQAAIAAAAAAAAAABAAAAAABUPQAAdmlkZW9sZWN0dXJlL2NvbW1vbl9tZXNzYWdlcy5sbmdQSwECAAAUAAIACAAYDFBUFR5gG6MAAAB/AQAAMQAAAAAAAAABAAAAAAA1QwAAdmlkZW9sZWN0dXJlL3BsYXliYWNrX2FuZF9uYXZpZ2F0aW9uX3NldHRpbmdzLnhtbFBLAQIAABQAAgAIABgMUFSniu42DAUAAOUZAAAqAAAAAAAAAAEAAAAAACdEAAB2aWRlb2xlY3R1cmUvZmxhc2hfcHVibGlzaGluZ19zZXR0aW5ncy54bWxQSwECAAAUAAIACAAYDFBUj3ZV/m8CAACHCAAAJAAAAAAAAAABAAAAAAB7SQAAdmlkZW9sZWN0dXJlL2ZsYXNoX3NraW5fc2V0dGluZ3MueG1sUEsBAgAAFAACAAgAGAxQVHyfhAoCBQAAXRkAACkAAAAAAAAAAQAAAAAALEwAAHZpZGVvbGVjdHVyZS9odG1sX3B1Ymxpc2hpbmdfc2V0dGluZ3MueG1sUEsBAgAAFAACAAgAGAxQVJNoQH6HAQAA2QQAACQAAAAAAAAAAQAAAAAAdVEAAHZpZGVvbGVjdHVyZS9odG1sX3NraW5fc2V0dGluZ3MuanNvblBLAQIAABQAAgAIABgMUFS8fTX3SgAAAEkAAAAfAAAAAAAAAAEAAAAAAD5TAAB2aWRlb2xlY3R1cmUvbG9jYWxfc2V0dGluZ3MueG1sUEsFBgAAAAAYABgAagcAAMVTAAAAAA=="/>
  <p:tag name="ISPRING_ULTRA_SCORM_COURCE_TITLE" val="3.1.1 Data Capture and Validation-Value types"/>
  <p:tag name="ISPRING_SCORM_ENDPOINT" val="&lt;endpoint&gt;&lt;enable&gt;0&lt;/enable&gt;&lt;lrs&gt;http://&lt;/lrs&gt;&lt;auth&gt;0&lt;/auth&gt;&lt;login&gt;&lt;/login&gt;&lt;password&gt;&lt;/password&gt;&lt;key&gt;&lt;/key&gt;&lt;name&gt;&lt;/name&gt;&lt;email&gt;&lt;/email&gt;&lt;/endpoint&gt;&#10;"/>
  <p:tag name="ISPRING_PRESENTATION_TITLE" val="3.1.1 Data Capture and Validation-Value types"/>
  <p:tag name="ISPRING_OUTPUT_FOLDER" val="[[&quot;\uFFFD\u007F\uFFFD\uFFFD{6BE92DC9-446C-4AE2-8C04-F8B8C6EF443B}&quot;,&quot;C:\\Users\\alita\\Documents\\0. Clientes LOCAL\\DHIS2\\Fundamentals\\2.0\\2.Data Capture and valida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1] Now that you know how to enter data in DHIS2, how can you ensure that the data you entered are correct? In this video, you’ll discover three tools in DHIS2 to help ensure that your data are correct as you enter them -  the value type, the run validation button and the complete button. These are part of a larger set of tools to ensure data quality in DHIS2.\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Capture &amp; Validation/Module 3/3.1.1 Value types, validation rules and data set completion&quot;,&quot;onlineDestinationFolderId&quot;:&quot;8a4610f2-50c0-11ec-9a80-0ea235bea1bf&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9F6448A-1E6D-484E-829C-BDD38B477BF5}:305"/>
  <p:tag name="GENSWF_ADVANCE_TIME" val="9.192"/>
  <p:tag name="TIMING" val="|1.459|2.33"/>
  <p:tag name="ISPRING_SLIDE_ID_2" val="{A98978FD-6960-4EC4-8349-136E24B78BC7}"/>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6.144"/>
  <p:tag name="TIMING" val="|2.118"/>
  <p:tag name="ISPRING_SLIDE_ID_2" val="{C5624E1C-BF3A-4101-9CB3-DE039EF591D3}"/>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B4B7FC-52C9-4321-BA9D-3611C32C24FB}:317"/>
  <p:tag name="TIMING" val="|1.581|3.799|1.251|1.993|1.538|1.234|1.204|4.118"/>
  <p:tag name="GENSWF_ADVANCE_TIME" val="18.168"/>
  <p:tag name="ISPRING_SLIDE_ID_2" val="{54400FB3-13E4-4EAF-9740-3367227ED8E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D25F5B8-B6E6-4846-9C36-E3A823B0EB05}:318"/>
  <p:tag name="GENSWF_ADVANCE_TIME" val="9.918"/>
  <p:tag name="TIMING" val="|1.539|2.345|2.354"/>
  <p:tag name="ISPRING_SLIDE_ID_2" val="{043F6E60-FE5A-4914-9B0F-F26FB72CBDB5}"/>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33.300"/>
  <p:tag name="ISPRING_SLIDE_ID_2" val="{B36D05F7-7BF5-465B-97FA-AF87AA465E83}"/>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BAF262-A8FC-4FCF-99D6-5BB6AB09C83A}:319"/>
  <p:tag name="GENSWF_ADVANCE_TIME" val="72.000"/>
  <p:tag name="ISPRING_SLIDE_ID_2" val="{7F0DC84F-59B9-4B5B-9104-9960957FFA1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0AE2FBC-1CAE-490F-AE49-F0A66539694A}:320"/>
  <p:tag name="ISPRING_SLIDE_INDENT_LEVEL" val="0"/>
  <p:tag name="GENSWF_ADVANCE_TIME" val="30.000"/>
  <p:tag name="ISPRING_SLIDE_ID_2" val="{F4D87A4C-092B-478C-99D7-3770A56B51B3}"/>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B0AF76D-ECE5-4DD8-BE36-4D0134F26985}:321"/>
  <p:tag name="ISPRING_SLIDE_INDENT_LEVEL" val="0"/>
  <p:tag name="GENSWF_ADVANCE_TIME" val="11.701"/>
  <p:tag name="TIMING" val="|4.459|2.109|0.876|2.735"/>
  <p:tag name="ISPRING_SLIDE_ID_2" val="{FF94106A-8FC2-43E4-9CD4-58DDC6B3F1EF}"/>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9C523DE-2AB8-4C0D-90EF-1AB0AF5FEF3B}:322"/>
  <p:tag name="ISPRING_SLIDE_INDENT_LEVEL" val="0"/>
  <p:tag name="GENSWF_ADVANCE_TIME" val="19.128"/>
  <p:tag name="TIMING" val="|2.99|8.608"/>
  <p:tag name="ISPRING_SLIDE_ID_2" val="{54A73529-44FE-44F1-8F49-A124C397F84B}"/>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696"/>
  <p:tag name="TIMING" val="|3.135|5.937|0.964|1.594|1.437|4.815|1.469"/>
  <p:tag name="ISPRING_SLIDE_ID_2" val="{A24AF132-F714-4C5A-AFD1-DC7692D1794D}"/>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468F21C-B2CC-4379-AC4C-A7576440A5B9}"/>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BA0AEB1-BCE9-4E7E-8F8E-E576F5BF594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10.848"/>
  <p:tag name="TIMING" val="|1.033|5.138"/>
  <p:tag name="ISPRING_SLIDE_ID_2" val="{F6D9DE96-D742-4CEF-A5F9-9FCDE79BDA6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TIMING" val="|3.895|7.61|1.389|1.465"/>
  <p:tag name="GENSWF_ADVANCE_TIME" val="19.368"/>
  <p:tag name="ISPRING_SLIDE_ID_2" val="{B54844E7-906F-4611-8DD7-985E2940224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3.744"/>
  <p:tag name="ISPRING_SLIDE_ID_2" val="{1D4484CB-0F51-44E0-B3CD-DFF9C88F9CE6}"/>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36A5F33-4C69-4325-AA05-8084E1F21195}:316"/>
  <p:tag name="GENSWF_ADVANCE_TIME" val="7.744"/>
  <p:tag name="TIMING" val="|1.62|1.97|1.017"/>
  <p:tag name="ISPRING_SLIDE_ID_2" val="{E43AFCDA-AFE6-4C5D-B6DB-1C7C95F2DB7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18.768"/>
  <p:tag name="TIMING" val="|7.171|1.408|1.856|1.145|1.139"/>
  <p:tag name="ISPRING_SLIDE_ID_2" val="{3071D4A5-AE9F-4B3B-B178-CE7F1AD0BB64}"/>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9.552"/>
  <p:tag name="TIMING" val="|2.631|2.313|2.5"/>
  <p:tag name="ISPRING_SLIDE_ID_2" val="{FC4E632A-D5B8-431A-8FED-4880D2D93829}"/>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45.000"/>
  <p:tag name="ISPRING_SLIDE_ID_2" val="{424EE4FB-EF45-4F96-8CF4-830953A36ADD}"/>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7202</TotalTime>
  <Words>1074</Words>
  <Application>Microsoft Macintosh PowerPoint</Application>
  <PresentationFormat>Widescreen</PresentationFormat>
  <Paragraphs>119</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Value types in data entry</vt:lpstr>
      <vt:lpstr>Value types in data entry</vt:lpstr>
      <vt:lpstr>Some value types in DHIS2</vt:lpstr>
      <vt:lpstr>Data entered needs to match the value type</vt:lpstr>
      <vt:lpstr>PowerPoint Presentation</vt:lpstr>
      <vt:lpstr>Validation rule</vt:lpstr>
      <vt:lpstr>Validation rule</vt:lpstr>
      <vt:lpstr>Validation rule expression</vt:lpstr>
      <vt:lpstr>Validation rule</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Data Capture and Validation-Value types</dc:title>
  <dc:subject>elearning</dc:subject>
  <dc:creator>Alejandra Avila</dc:creator>
  <cp:lastModifiedBy>Simona Sekerova</cp:lastModifiedBy>
  <cp:revision>469</cp:revision>
  <cp:lastPrinted>2021-06-09T13:32:46Z</cp:lastPrinted>
  <dcterms:created xsi:type="dcterms:W3CDTF">2021-02-03T12:41:27Z</dcterms:created>
  <dcterms:modified xsi:type="dcterms:W3CDTF">2023-09-11T13:27:34Z</dcterms:modified>
</cp:coreProperties>
</file>